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 id="2147483729" r:id="rId2"/>
  </p:sldMasterIdLst>
  <p:notesMasterIdLst>
    <p:notesMasterId r:id="rId11"/>
  </p:notesMasterIdLst>
  <p:handoutMasterIdLst>
    <p:handoutMasterId r:id="rId12"/>
  </p:handoutMasterIdLst>
  <p:sldIdLst>
    <p:sldId id="275" r:id="rId3"/>
    <p:sldId id="904" r:id="rId4"/>
    <p:sldId id="835" r:id="rId5"/>
    <p:sldId id="910" r:id="rId6"/>
    <p:sldId id="907" r:id="rId7"/>
    <p:sldId id="911" r:id="rId8"/>
    <p:sldId id="912" r:id="rId9"/>
    <p:sldId id="906" r:id="rId10"/>
  </p:sldIdLst>
  <p:sldSz cx="9144000" cy="5143500" type="screen16x9"/>
  <p:notesSz cx="7023100" cy="93091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C8BD67-D4F5-7B48-9207-9405E2897085}">
          <p14:sldIdLst>
            <p14:sldId id="275"/>
            <p14:sldId id="904"/>
            <p14:sldId id="835"/>
            <p14:sldId id="910"/>
            <p14:sldId id="907"/>
            <p14:sldId id="911"/>
            <p14:sldId id="912"/>
            <p14:sldId id="906"/>
          </p14:sldIdLst>
        </p14:section>
      </p14:sectionLst>
    </p:ext>
    <p:ext uri="{EFAFB233-063F-42B5-8137-9DF3F51BA10A}">
      <p15:sldGuideLst xmlns:p15="http://schemas.microsoft.com/office/powerpoint/2012/main">
        <p15:guide id="1" orient="horz" pos="2100" userDrawn="1">
          <p15:clr>
            <a:srgbClr val="A4A3A4"/>
          </p15:clr>
        </p15:guide>
        <p15:guide id="2" pos="2880" userDrawn="1">
          <p15:clr>
            <a:srgbClr val="A4A3A4"/>
          </p15:clr>
        </p15:guide>
        <p15:guide id="3" orient="horz" pos="2004" userDrawn="1">
          <p15:clr>
            <a:srgbClr val="A4A3A4"/>
          </p15:clr>
        </p15:guide>
        <p15:guide id="4" pos="26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Jennifer Y." initials="LJY" lastIdx="4" clrIdx="0">
    <p:extLst>
      <p:ext uri="{19B8F6BF-5375-455C-9EA6-DF929625EA0E}">
        <p15:presenceInfo xmlns:p15="http://schemas.microsoft.com/office/powerpoint/2012/main" userId="S-1-5-21-776561741-1292428093-725345543-351627" providerId="AD"/>
      </p:ext>
    </p:extLst>
  </p:cmAuthor>
  <p:cmAuthor id="2" name="Lee, Jennifer Y." initials="LJY [2]" lastIdx="1" clrIdx="1">
    <p:extLst>
      <p:ext uri="{19B8F6BF-5375-455C-9EA6-DF929625EA0E}">
        <p15:presenceInfo xmlns:p15="http://schemas.microsoft.com/office/powerpoint/2012/main" userId="S::Jennifer.Lee27@va.gov::3dc6d44f-1802-4fd0-9e39-1dc8fc5e92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D77CF"/>
    <a:srgbClr val="8F3CCF"/>
    <a:srgbClr val="DB4E45"/>
    <a:srgbClr val="FAFF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70" autoAdjust="0"/>
    <p:restoredTop sz="91346" autoAdjust="0"/>
  </p:normalViewPr>
  <p:slideViewPr>
    <p:cSldViewPr snapToGrid="0" snapToObjects="1" showGuides="1">
      <p:cViewPr varScale="1">
        <p:scale>
          <a:sx n="138" d="100"/>
          <a:sy n="138" d="100"/>
        </p:scale>
        <p:origin x="184" y="432"/>
      </p:cViewPr>
      <p:guideLst>
        <p:guide orient="horz" pos="2100"/>
        <p:guide pos="2880"/>
        <p:guide orient="horz" pos="2004"/>
        <p:guide pos="2640"/>
      </p:guideLst>
    </p:cSldViewPr>
  </p:slideViewPr>
  <p:outlineViewPr>
    <p:cViewPr>
      <p:scale>
        <a:sx n="33" d="100"/>
        <a:sy n="33" d="100"/>
      </p:scale>
      <p:origin x="0" y="-136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0" d="100"/>
          <a:sy n="70" d="100"/>
        </p:scale>
        <p:origin x="394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7218AA-8A75-1A48-AC91-8BC4E389812F}"/>
              </a:ext>
            </a:extLst>
          </p:cNvPr>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dirty="0">
              <a:latin typeface="Source Sans Pro Regular"/>
            </a:endParaRPr>
          </a:p>
        </p:txBody>
      </p:sp>
      <p:sp>
        <p:nvSpPr>
          <p:cNvPr id="3" name="Date Placeholder 2">
            <a:extLst>
              <a:ext uri="{FF2B5EF4-FFF2-40B4-BE49-F238E27FC236}">
                <a16:creationId xmlns:a16="http://schemas.microsoft.com/office/drawing/2014/main" id="{67550502-59BE-EC44-AEC8-3C88280EF390}"/>
              </a:ext>
            </a:extLst>
          </p:cNvPr>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F419B82A-BA50-0744-9528-129A8F7FF299}" type="datetimeFigureOut">
              <a:rPr lang="en-US" smtClean="0">
                <a:latin typeface="Source Sans Pro Regular"/>
              </a:rPr>
              <a:t>11/10/20</a:t>
            </a:fld>
            <a:endParaRPr lang="en-US" dirty="0">
              <a:latin typeface="Source Sans Pro Regular"/>
            </a:endParaRPr>
          </a:p>
        </p:txBody>
      </p:sp>
      <p:sp>
        <p:nvSpPr>
          <p:cNvPr id="4" name="Footer Placeholder 3">
            <a:extLst>
              <a:ext uri="{FF2B5EF4-FFF2-40B4-BE49-F238E27FC236}">
                <a16:creationId xmlns:a16="http://schemas.microsoft.com/office/drawing/2014/main" id="{74C641B4-27F1-2D4A-9C5D-C3FCDB90BDA3}"/>
              </a:ext>
            </a:extLst>
          </p:cNvPr>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dirty="0">
              <a:latin typeface="Source Sans Pro Regular"/>
            </a:endParaRPr>
          </a:p>
        </p:txBody>
      </p:sp>
      <p:sp>
        <p:nvSpPr>
          <p:cNvPr id="5" name="Slide Number Placeholder 4">
            <a:extLst>
              <a:ext uri="{FF2B5EF4-FFF2-40B4-BE49-F238E27FC236}">
                <a16:creationId xmlns:a16="http://schemas.microsoft.com/office/drawing/2014/main" id="{B21E6E61-F6C2-824E-AE87-F539F246D1FD}"/>
              </a:ext>
            </a:extLst>
          </p:cNvPr>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09EB0C4B-B4DF-9844-9A6B-0DD7A9B6093A}" type="slidenum">
              <a:rPr lang="en-US" smtClean="0">
                <a:latin typeface="Source Sans Pro Regular"/>
              </a:rPr>
              <a:t>‹#›</a:t>
            </a:fld>
            <a:endParaRPr lang="en-US" dirty="0">
              <a:latin typeface="Source Sans Pro Regular"/>
            </a:endParaRPr>
          </a:p>
        </p:txBody>
      </p:sp>
    </p:spTree>
    <p:extLst>
      <p:ext uri="{BB962C8B-B14F-4D97-AF65-F5344CB8AC3E}">
        <p14:creationId xmlns:p14="http://schemas.microsoft.com/office/powerpoint/2010/main" val="1993210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b="0" i="0">
                <a:latin typeface="Source Sans Pro Regular"/>
              </a:defRPr>
            </a:lvl1pPr>
          </a:lstStyle>
          <a:p>
            <a:endParaRPr lang="en-US" dirty="0"/>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b="0" i="0">
                <a:latin typeface="Source Sans Pro Regular"/>
              </a:defRPr>
            </a:lvl1pPr>
          </a:lstStyle>
          <a:p>
            <a:fld id="{4A2ADBA6-AE7D-7849-AD04-9B3C80D33473}" type="datetimeFigureOut">
              <a:rPr lang="en-US" smtClean="0"/>
              <a:pPr/>
              <a:t>11/10/20</a:t>
            </a:fld>
            <a:endParaRPr lang="en-US" dirty="0"/>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b="0" i="0">
                <a:latin typeface="Source Sans Pro Regular"/>
              </a:defRPr>
            </a:lvl1pPr>
          </a:lstStyle>
          <a:p>
            <a:endParaRPr lang="en-US" dirty="0"/>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b="0" i="0">
                <a:latin typeface="Source Sans Pro Regular"/>
              </a:defRPr>
            </a:lvl1pPr>
          </a:lstStyle>
          <a:p>
            <a:fld id="{A25E8DB9-BABD-274C-B54C-B517A7CEA325}" type="slidenum">
              <a:rPr lang="en-US" smtClean="0"/>
              <a:pPr/>
              <a:t>‹#›</a:t>
            </a:fld>
            <a:endParaRPr lang="en-US" dirty="0"/>
          </a:p>
        </p:txBody>
      </p:sp>
    </p:spTree>
    <p:extLst>
      <p:ext uri="{BB962C8B-B14F-4D97-AF65-F5344CB8AC3E}">
        <p14:creationId xmlns:p14="http://schemas.microsoft.com/office/powerpoint/2010/main" val="2301467767"/>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Source Sans Pro Regular"/>
        <a:ea typeface="+mn-ea"/>
        <a:cs typeface="+mn-cs"/>
      </a:defRPr>
    </a:lvl1pPr>
    <a:lvl2pPr marL="342900" algn="l" defTabSz="685800" rtl="0" eaLnBrk="1" latinLnBrk="0" hangingPunct="1">
      <a:defRPr sz="900" b="0" i="0" kern="1200">
        <a:solidFill>
          <a:schemeClr val="tx1"/>
        </a:solidFill>
        <a:latin typeface="Source Sans Pro Regular"/>
        <a:ea typeface="+mn-ea"/>
        <a:cs typeface="+mn-cs"/>
      </a:defRPr>
    </a:lvl2pPr>
    <a:lvl3pPr marL="685800" algn="l" defTabSz="685800" rtl="0" eaLnBrk="1" latinLnBrk="0" hangingPunct="1">
      <a:defRPr sz="900" b="0" i="0" kern="1200">
        <a:solidFill>
          <a:schemeClr val="tx1"/>
        </a:solidFill>
        <a:latin typeface="Source Sans Pro Regular"/>
        <a:ea typeface="+mn-ea"/>
        <a:cs typeface="+mn-cs"/>
      </a:defRPr>
    </a:lvl3pPr>
    <a:lvl4pPr marL="1028700" algn="l" defTabSz="685800" rtl="0" eaLnBrk="1" latinLnBrk="0" hangingPunct="1">
      <a:defRPr sz="900" b="0" i="0" kern="1200">
        <a:solidFill>
          <a:schemeClr val="tx1"/>
        </a:solidFill>
        <a:latin typeface="Source Sans Pro Regular"/>
        <a:ea typeface="+mn-ea"/>
        <a:cs typeface="+mn-cs"/>
      </a:defRPr>
    </a:lvl4pPr>
    <a:lvl5pPr marL="1371600" algn="l" defTabSz="685800" rtl="0" eaLnBrk="1" latinLnBrk="0" hangingPunct="1">
      <a:defRPr sz="900" b="0" i="0" kern="1200">
        <a:solidFill>
          <a:schemeClr val="tx1"/>
        </a:solidFill>
        <a:latin typeface="Source Sans Pro Regular"/>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2</a:t>
            </a:fld>
            <a:endParaRPr lang="en-US" dirty="0"/>
          </a:p>
        </p:txBody>
      </p:sp>
    </p:spTree>
    <p:extLst>
      <p:ext uri="{BB962C8B-B14F-4D97-AF65-F5344CB8AC3E}">
        <p14:creationId xmlns:p14="http://schemas.microsoft.com/office/powerpoint/2010/main" val="1392296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3</a:t>
            </a:fld>
            <a:endParaRPr lang="en-US" dirty="0"/>
          </a:p>
        </p:txBody>
      </p:sp>
    </p:spTree>
    <p:extLst>
      <p:ext uri="{BB962C8B-B14F-4D97-AF65-F5344CB8AC3E}">
        <p14:creationId xmlns:p14="http://schemas.microsoft.com/office/powerpoint/2010/main" val="410322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4</a:t>
            </a:fld>
            <a:endParaRPr lang="en-US" dirty="0"/>
          </a:p>
        </p:txBody>
      </p:sp>
    </p:spTree>
    <p:extLst>
      <p:ext uri="{BB962C8B-B14F-4D97-AF65-F5344CB8AC3E}">
        <p14:creationId xmlns:p14="http://schemas.microsoft.com/office/powerpoint/2010/main" val="1886034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5</a:t>
            </a:fld>
            <a:endParaRPr lang="en-US" dirty="0"/>
          </a:p>
        </p:txBody>
      </p:sp>
    </p:spTree>
    <p:extLst>
      <p:ext uri="{BB962C8B-B14F-4D97-AF65-F5344CB8AC3E}">
        <p14:creationId xmlns:p14="http://schemas.microsoft.com/office/powerpoint/2010/main" val="563584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6</a:t>
            </a:fld>
            <a:endParaRPr lang="en-US" dirty="0"/>
          </a:p>
        </p:txBody>
      </p:sp>
    </p:spTree>
    <p:extLst>
      <p:ext uri="{BB962C8B-B14F-4D97-AF65-F5344CB8AC3E}">
        <p14:creationId xmlns:p14="http://schemas.microsoft.com/office/powerpoint/2010/main" val="720222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5E8DB9-BABD-274C-B54C-B517A7CEA325}" type="slidenum">
              <a:rPr lang="en-US" smtClean="0"/>
              <a:pPr/>
              <a:t>7</a:t>
            </a:fld>
            <a:endParaRPr lang="en-US" dirty="0"/>
          </a:p>
        </p:txBody>
      </p:sp>
    </p:spTree>
    <p:extLst>
      <p:ext uri="{BB962C8B-B14F-4D97-AF65-F5344CB8AC3E}">
        <p14:creationId xmlns:p14="http://schemas.microsoft.com/office/powerpoint/2010/main" val="3484318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571750"/>
            <a:ext cx="6858000" cy="1486810"/>
          </a:xfrm>
        </p:spPr>
        <p:txBody>
          <a:bodyPr anchor="b">
            <a:normAutofit/>
          </a:bodyPr>
          <a:lstStyle>
            <a:lvl1pPr algn="ctr">
              <a:defRPr sz="3600" b="1" i="0">
                <a:solidFill>
                  <a:schemeClr val="tx1"/>
                </a:solidFill>
                <a:latin typeface="Source Sans Pro" panose="020B0503030403020204" pitchFamily="34" charset="0"/>
                <a:ea typeface="Source Sans Pro" panose="020B0503030403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4058560"/>
            <a:ext cx="6858000" cy="570590"/>
          </a:xfrm>
        </p:spPr>
        <p:txBody>
          <a:bodyPr>
            <a:normAutofit/>
          </a:bodyPr>
          <a:lstStyle>
            <a:lvl1pPr marL="0" indent="0" algn="ctr">
              <a:spcBef>
                <a:spcPts val="0"/>
              </a:spcBef>
              <a:spcAft>
                <a:spcPts val="0"/>
              </a:spcAft>
              <a:buNone/>
              <a:defRPr sz="1400">
                <a:solidFill>
                  <a:schemeClr val="bg2"/>
                </a:solidFill>
                <a:latin typeface="Source Sans Pro" panose="020B0503030403020204" pitchFamily="34" charset="0"/>
                <a:ea typeface="Source Sans Pro" panose="020B0503030403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lvl1pPr>
              <a:defRPr>
                <a:latin typeface="Source Sans Pro" panose="020B0503030403020204" pitchFamily="34" charset="0"/>
                <a:ea typeface="Source Sans Pro" panose="020B0503030403020204" pitchFamily="34" charset="0"/>
              </a:defRPr>
            </a:lvl1pPr>
          </a:lstStyle>
          <a:p>
            <a:endParaRPr lang="en-US" dirty="0"/>
          </a:p>
        </p:txBody>
      </p:sp>
      <p:pic>
        <p:nvPicPr>
          <p:cNvPr id="9" name="Picture 8">
            <a:extLst>
              <a:ext uri="{FF2B5EF4-FFF2-40B4-BE49-F238E27FC236}">
                <a16:creationId xmlns:a16="http://schemas.microsoft.com/office/drawing/2014/main" id="{6080C6C9-B5B0-A14E-8AE7-EEC69AE523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79853" y="0"/>
            <a:ext cx="3784294" cy="2571750"/>
          </a:xfrm>
          <a:prstGeom prst="rect">
            <a:avLst/>
          </a:prstGeom>
        </p:spPr>
      </p:pic>
    </p:spTree>
    <p:extLst>
      <p:ext uri="{BB962C8B-B14F-4D97-AF65-F5344CB8AC3E}">
        <p14:creationId xmlns:p14="http://schemas.microsoft.com/office/powerpoint/2010/main" val="2877531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p:txBody>
          <a:bodyPr/>
          <a:lstStyle/>
          <a:p>
            <a:r>
              <a:rPr lang="en-US" dirty="0"/>
              <a:t>DIGITAL SERVICE at VA</a:t>
            </a:r>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p>
            <a:fld id="{C9F7588F-6348-F24B-A92C-146CC9ED7FC5}" type="slidenum">
              <a:rPr lang="en-US" smtClean="0"/>
              <a:pPr/>
              <a:t>‹#›</a:t>
            </a:fld>
            <a:endParaRPr lang="en-US" dirty="0"/>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lvl1pPr>
          </a:lstStyle>
          <a:p>
            <a:pPr lvl="0"/>
            <a:r>
              <a:rPr lang="en-US"/>
              <a:t>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lvl1pPr>
          </a:lstStyle>
          <a:p>
            <a:pPr lvl="0"/>
            <a:r>
              <a:rPr lang="en-US"/>
              <a:t>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114532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p:txBody>
          <a:bodyPr/>
          <a:lstStyle>
            <a:lvl1pPr>
              <a:defRPr>
                <a:solidFill>
                  <a:schemeClr val="tx1">
                    <a:lumMod val="40000"/>
                    <a:lumOff val="60000"/>
                  </a:schemeClr>
                </a:solidFill>
              </a:defRPr>
            </a:lvl1pPr>
          </a:lstStyle>
          <a:p>
            <a:r>
              <a:rPr lang="en-US" dirty="0"/>
              <a:t>DIGITAL SERVICE at VA</a:t>
            </a:r>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solidFill>
                  <a:schemeClr val="bg1"/>
                </a:solidFill>
              </a:defRPr>
            </a:lvl1pPr>
          </a:lstStyle>
          <a:p>
            <a:pPr lvl="0"/>
            <a:r>
              <a:rPr lang="en-US"/>
              <a:t>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solidFill>
                  <a:schemeClr val="bg1"/>
                </a:solidFill>
              </a:defRPr>
            </a:lvl1pPr>
          </a:lstStyle>
          <a:p>
            <a:pPr lvl="0"/>
            <a:r>
              <a:rPr lang="en-US"/>
              <a:t>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1812908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latin typeface="Source Sans Pro" panose="020B0503030403020204" pitchFamily="34" charset="0"/>
                <a:ea typeface="Source Sans Pro" panose="020B0503030403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a:defRPr lang="en-US" dirty="0" smtClean="0">
                <a:latin typeface="Source Sans Pro" panose="020B0503030403020204" pitchFamily="34" charset="0"/>
                <a:ea typeface="Source Sans Pro" panose="020B0503030403020204" pitchFamily="34" charset="0"/>
              </a:defRPr>
            </a:lvl1pPr>
            <a:lvl2pPr>
              <a:defRPr lang="en-US" dirty="0" smtClean="0">
                <a:latin typeface="Source Sans Pro" panose="020B0503030403020204" pitchFamily="34" charset="0"/>
                <a:ea typeface="Source Sans Pro" panose="020B0503030403020204" pitchFamily="34" charset="0"/>
              </a:defRPr>
            </a:lvl2pPr>
            <a:lvl3pPr>
              <a:defRPr lang="en-US" dirty="0" smtClean="0">
                <a:latin typeface="Source Sans Pro" panose="020B0503030403020204" pitchFamily="34" charset="0"/>
                <a:ea typeface="Source Sans Pro" panose="020B0503030403020204" pitchFamily="34" charset="0"/>
              </a:defRPr>
            </a:lvl3pPr>
            <a:lvl4pPr>
              <a:defRPr lang="en-US" dirty="0" smtClean="0">
                <a:latin typeface="Source Sans Pro" panose="020B0503030403020204" pitchFamily="34" charset="0"/>
                <a:ea typeface="Source Sans Pro" panose="020B0503030403020204" pitchFamily="34" charset="0"/>
              </a:defRPr>
            </a:lvl4pPr>
            <a:lvl5pPr>
              <a:defRPr lang="en-US" dirty="0">
                <a:latin typeface="Source Sans Pro" panose="020B0503030403020204" pitchFamily="34" charset="0"/>
                <a:ea typeface="Source Sans Pro" panose="020B0503030403020204" pitchFamily="34" charset="0"/>
              </a:defRPr>
            </a:lvl5pPr>
          </a:lstStyle>
          <a:p>
            <a:pPr lvl="0">
              <a:spcBef>
                <a:spcPts val="0"/>
              </a:spcBef>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Source Sans Pro" panose="020B0503030403020204" pitchFamily="34" charset="0"/>
                <a:ea typeface="Source Sans Pro" panose="020B0503030403020204" pitchFamily="34" charset="0"/>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Source Sans Pro" panose="020B0503030403020204" pitchFamily="34" charset="0"/>
                <a:ea typeface="Source Sans Pro" panose="020B0503030403020204" pitchFamily="34" charset="0"/>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Source Sans Pro" panose="020B0503030403020204" pitchFamily="34" charset="0"/>
                <a:ea typeface="Source Sans Pro" panose="020B0503030403020204" pitchFamily="34" charset="0"/>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Source Sans Pro" panose="020B0503030403020204" pitchFamily="34" charset="0"/>
                <a:ea typeface="Source Sans Pro" panose="020B0503030403020204" pitchFamily="34" charset="0"/>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a:solidFill>
                  <a:schemeClr val="tx2"/>
                </a:solidFill>
                <a:latin typeface="Source Sans Pro" panose="020B0503030403020204" pitchFamily="34" charset="0"/>
                <a:ea typeface="Source Sans Pro" panose="020B0503030403020204" pitchFamily="34" charset="0"/>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a:t>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r>
              <a:rPr lang="en-US" dirty="0"/>
              <a:t>DIGITAL SERVICE at VA</a:t>
            </a:r>
          </a:p>
        </p:txBody>
      </p:sp>
      <p:sp>
        <p:nvSpPr>
          <p:cNvPr id="6" name="Footer Placeholder 5"/>
          <p:cNvSpPr>
            <a:spLocks noGrp="1"/>
          </p:cNvSpPr>
          <p:nvPr>
            <p:ph type="ftr" sz="quarter" idx="11"/>
          </p:nvPr>
        </p:nvSpPr>
        <p:spPr/>
        <p:txBody>
          <a:bodyPr/>
          <a:lstStyle>
            <a:lvl1pPr>
              <a:defRPr>
                <a:latin typeface="Source Sans Pro" panose="020B0503030403020204" pitchFamily="34" charset="0"/>
                <a:ea typeface="Source Sans Pro" panose="020B0503030403020204" pitchFamily="34" charset="0"/>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dirty="0"/>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atin typeface="Source Sans Pro" panose="020B0503030403020204" pitchFamily="34" charset="0"/>
                <a:ea typeface="Source Sans Pro" panose="020B0503030403020204" pitchFamily="34" charset="0"/>
              </a:defRPr>
            </a:lvl1pPr>
          </a:lstStyle>
          <a:p>
            <a:pPr lvl="0"/>
            <a:r>
              <a:rPr lang="en-US"/>
              <a:t>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latin typeface="Source Sans Pro" panose="020B0503030403020204" pitchFamily="34" charset="0"/>
                <a:ea typeface="Source Sans Pro" panose="020B0503030403020204" pitchFamily="34" charset="0"/>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1696322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latin typeface="Source Sans Pro" panose="020B0503030403020204" pitchFamily="34" charset="0"/>
                <a:ea typeface="Source Sans Pro" panose="020B0503030403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a:defRPr lang="en-US" dirty="0" smtClean="0">
                <a:solidFill>
                  <a:schemeClr val="bg1"/>
                </a:solidFill>
                <a:latin typeface="Source Sans Pro" panose="020B0503030403020204" pitchFamily="34" charset="0"/>
                <a:ea typeface="Source Sans Pro" panose="020B0503030403020204" pitchFamily="34" charset="0"/>
              </a:defRPr>
            </a:lvl1pPr>
            <a:lvl2pPr>
              <a:defRPr lang="en-US" dirty="0" smtClean="0">
                <a:solidFill>
                  <a:schemeClr val="bg1"/>
                </a:solidFill>
                <a:latin typeface="Source Sans Pro" panose="020B0503030403020204" pitchFamily="34" charset="0"/>
                <a:ea typeface="Source Sans Pro" panose="020B0503030403020204" pitchFamily="34" charset="0"/>
              </a:defRPr>
            </a:lvl2pPr>
            <a:lvl3pPr>
              <a:defRPr lang="en-US" dirty="0" smtClean="0">
                <a:solidFill>
                  <a:schemeClr val="bg1"/>
                </a:solidFill>
                <a:latin typeface="Source Sans Pro" panose="020B0503030403020204" pitchFamily="34" charset="0"/>
                <a:ea typeface="Source Sans Pro" panose="020B0503030403020204" pitchFamily="34" charset="0"/>
              </a:defRPr>
            </a:lvl3pPr>
            <a:lvl4pPr>
              <a:defRPr lang="en-US" dirty="0" smtClean="0">
                <a:solidFill>
                  <a:schemeClr val="bg1"/>
                </a:solidFill>
                <a:latin typeface="Source Sans Pro" panose="020B0503030403020204" pitchFamily="34" charset="0"/>
                <a:ea typeface="Source Sans Pro" panose="020B0503030403020204" pitchFamily="34" charset="0"/>
              </a:defRPr>
            </a:lvl4pPr>
            <a:lvl5pPr>
              <a:defRPr lang="en-US" dirty="0">
                <a:solidFill>
                  <a:schemeClr val="bg1"/>
                </a:solidFill>
                <a:latin typeface="Source Sans Pro" panose="020B0503030403020204" pitchFamily="34" charset="0"/>
                <a:ea typeface="Source Sans Pro" panose="020B0503030403020204" pitchFamily="34" charset="0"/>
              </a:defRPr>
            </a:lvl5pPr>
          </a:lstStyle>
          <a:p>
            <a:pPr lvl="0">
              <a:spcBef>
                <a:spcPts val="0"/>
              </a:spcBef>
            </a:pPr>
            <a:r>
              <a:rPr lang="en-US"/>
              <a:t>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Source Sans Pro" panose="020B0503030403020204" pitchFamily="34" charset="0"/>
                <a:ea typeface="Source Sans Pro" panose="020B0503030403020204" pitchFamily="34" charset="0"/>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Source Sans Pro" panose="020B0503030403020204" pitchFamily="34" charset="0"/>
                <a:ea typeface="Source Sans Pro" panose="020B0503030403020204" pitchFamily="34" charset="0"/>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Source Sans Pro" panose="020B0503030403020204" pitchFamily="34" charset="0"/>
                <a:ea typeface="Source Sans Pro" panose="020B0503030403020204" pitchFamily="34" charset="0"/>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Source Sans Pro" panose="020B0503030403020204" pitchFamily="34" charset="0"/>
                <a:ea typeface="Source Sans Pro" panose="020B0503030403020204" pitchFamily="34" charset="0"/>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a:solidFill>
                  <a:schemeClr val="bg1"/>
                </a:solidFill>
                <a:latin typeface="Source Sans Pro" panose="020B0503030403020204" pitchFamily="34" charset="0"/>
                <a:ea typeface="Source Sans Pro" panose="020B0503030403020204" pitchFamily="34" charset="0"/>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a:t>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r>
              <a:rPr lang="en-US" dirty="0"/>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dirty="0"/>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latin typeface="Source Sans Pro" panose="020B0503030403020204" pitchFamily="34" charset="0"/>
                <a:ea typeface="Source Sans Pro" panose="020B0503030403020204" pitchFamily="34" charset="0"/>
              </a:defRPr>
            </a:lvl1pPr>
          </a:lstStyle>
          <a:p>
            <a:pPr lvl="0"/>
            <a:r>
              <a:rPr lang="en-US"/>
              <a:t>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latin typeface="Source Sans Pro" panose="020B0503030403020204" pitchFamily="34" charset="0"/>
                <a:ea typeface="Source Sans Pro" panose="020B0503030403020204" pitchFamily="34" charset="0"/>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1009554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spcBef>
                <a:spcPts val="0"/>
              </a:spcBef>
              <a:buNone/>
              <a:defRPr sz="1800"/>
            </a:lvl1pPr>
            <a:lvl2pPr marL="338328" indent="0">
              <a:spcBef>
                <a:spcPts val="0"/>
              </a:spcBef>
              <a:buNone/>
              <a:defRPr sz="1800"/>
            </a:lvl2pPr>
            <a:lvl3pPr marL="685800" indent="0">
              <a:spcBef>
                <a:spcPts val="0"/>
              </a:spcBef>
              <a:buNone/>
              <a:defRPr sz="1800"/>
            </a:lvl3pPr>
            <a:lvl4pPr marL="1024128" indent="0">
              <a:spcBef>
                <a:spcPts val="0"/>
              </a:spcBef>
              <a:buNone/>
              <a:defRPr sz="1800"/>
            </a:lvl4pPr>
            <a:lvl5pPr marL="1371600" indent="0">
              <a:spcBef>
                <a:spcPts val="0"/>
              </a:spcBef>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r>
              <a:rPr lang="en-US" dirty="0"/>
              <a:t>DIGITAL SERVICE at VA</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32004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59436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lvl1pPr>
          </a:lstStyle>
          <a:p>
            <a:pPr lvl="0"/>
            <a:r>
              <a:rPr lang="en-US"/>
              <a:t>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4139638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spcBef>
                <a:spcPts val="0"/>
              </a:spcBef>
              <a:buNone/>
              <a:defRPr sz="1800">
                <a:solidFill>
                  <a:schemeClr val="bg1"/>
                </a:solidFill>
              </a:defRPr>
            </a:lvl1pPr>
            <a:lvl2pPr marL="338328" indent="0">
              <a:spcBef>
                <a:spcPts val="0"/>
              </a:spcBef>
              <a:buNone/>
              <a:defRPr sz="1800">
                <a:solidFill>
                  <a:schemeClr val="bg1"/>
                </a:solidFill>
              </a:defRPr>
            </a:lvl2pPr>
            <a:lvl3pPr marL="685800" indent="0">
              <a:spcBef>
                <a:spcPts val="0"/>
              </a:spcBef>
              <a:buNone/>
              <a:defRPr sz="1800">
                <a:solidFill>
                  <a:schemeClr val="bg1"/>
                </a:solidFill>
              </a:defRPr>
            </a:lvl3pPr>
            <a:lvl4pPr marL="1024128" indent="0">
              <a:spcBef>
                <a:spcPts val="0"/>
              </a:spcBef>
              <a:buNone/>
              <a:defRPr sz="1800">
                <a:solidFill>
                  <a:schemeClr val="bg1"/>
                </a:solidFill>
              </a:defRPr>
            </a:lvl4pPr>
            <a:lvl5pPr marL="1371600" indent="0">
              <a:spcBef>
                <a:spcPts val="0"/>
              </a:spcBef>
              <a:buNone/>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r>
              <a:rPr lang="en-US" dirty="0"/>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32004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59436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solidFill>
                  <a:schemeClr val="bg1"/>
                </a:solidFill>
              </a:defRPr>
            </a:lvl1pPr>
          </a:lstStyle>
          <a:p>
            <a:pPr lvl="0"/>
            <a:r>
              <a:rPr lang="en-US"/>
              <a:t>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3288976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r>
              <a:rPr lang="en-US" dirty="0"/>
              <a:t>DIGITAL SERVICE at VA</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vl1pPr>
          </a:lstStyle>
          <a:p>
            <a:pPr lvl="0"/>
            <a:r>
              <a:rPr lang="en-US"/>
              <a:t>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4572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45720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235639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r>
              <a:rPr lang="en-US" dirty="0"/>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4572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45720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2924255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r>
              <a:rPr lang="en-US" dirty="0"/>
              <a:t>DIGITAL SERVICE at VA</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674200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1/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r>
              <a:rPr lang="en-US" dirty="0"/>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2197141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08037"/>
            <a:ext cx="8229600" cy="727425"/>
          </a:xfrm>
        </p:spPr>
        <p:txBody>
          <a:bodyPr anchor="b">
            <a:normAutofit/>
          </a:bodyPr>
          <a:lstStyle>
            <a:lvl1pPr>
              <a:defRPr sz="3600">
                <a:solidFill>
                  <a:schemeClr val="bg1"/>
                </a:solidFill>
                <a:latin typeface="Source Sans Pro" panose="020B0503030403020204" pitchFamily="34" charset="0"/>
                <a:ea typeface="Source Sans Pro" panose="020B05030304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457200" y="1821847"/>
            <a:ext cx="8229600" cy="361806"/>
          </a:xfrm>
        </p:spPr>
        <p:txBody>
          <a:bodyPr>
            <a:normAutofit/>
          </a:bodyPr>
          <a:lstStyle>
            <a:lvl1pPr marL="0" indent="0">
              <a:buNone/>
              <a:defRPr sz="1400" b="1" i="0" cap="all" spc="50" baseline="0">
                <a:solidFill>
                  <a:schemeClr val="bg1"/>
                </a:solidFill>
                <a:latin typeface="Source Sans Pro" panose="020B0503030403020204" pitchFamily="34" charset="0"/>
                <a:ea typeface="Source Sans Pro" panose="020B0503030403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r>
              <a:rPr lang="en-US" dirty="0"/>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endParaRPr lang="en-US" dirty="0"/>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dirty="0"/>
          </a:p>
        </p:txBody>
      </p:sp>
      <p:cxnSp>
        <p:nvCxnSpPr>
          <p:cNvPr id="8" name="Straight Connector 7">
            <a:extLst>
              <a:ext uri="{FF2B5EF4-FFF2-40B4-BE49-F238E27FC236}">
                <a16:creationId xmlns:a16="http://schemas.microsoft.com/office/drawing/2014/main" id="{1437FEA6-1A2C-D14B-80D4-D1D39CE1B055}"/>
              </a:ext>
            </a:extLst>
          </p:cNvPr>
          <p:cNvCxnSpPr/>
          <p:nvPr userDrawn="1"/>
        </p:nvCxnSpPr>
        <p:spPr>
          <a:xfrm>
            <a:off x="457200" y="2935462"/>
            <a:ext cx="8229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82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1/2">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r>
              <a:rPr lang="en-US" dirty="0"/>
              <a:t>DIGITAL SERVICE at VA</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5079269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1/2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r>
              <a:rPr lang="en-US" dirty="0"/>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3939946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2/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r>
              <a:rPr lang="en-US" dirty="0"/>
              <a:t>DIGITAL SERVICE at VA</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lvl1pPr>
            <a:lvl2pPr marL="338328" indent="0">
              <a:buNone/>
              <a:defRPr sz="1600"/>
            </a:lvl2pPr>
            <a:lvl3pPr marL="685800" indent="0">
              <a:buNone/>
              <a:defRPr sz="1600"/>
            </a:lvl3pPr>
            <a:lvl4pPr marL="1024128" indent="0">
              <a:buNone/>
              <a:defRPr sz="1600"/>
            </a:lvl4pPr>
            <a:lvl5pPr marL="137160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37021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2/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r>
              <a:rPr lang="en-US" dirty="0"/>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solidFill>
                  <a:schemeClr val="bg1"/>
                </a:solidFill>
              </a:defRPr>
            </a:lvl1pPr>
            <a:lvl2pPr marL="338328" indent="0">
              <a:buNone/>
              <a:defRPr sz="1600">
                <a:solidFill>
                  <a:schemeClr val="bg1"/>
                </a:solidFill>
              </a:defRPr>
            </a:lvl2pPr>
            <a:lvl3pPr marL="685800" indent="0">
              <a:buNone/>
              <a:defRPr sz="1600">
                <a:solidFill>
                  <a:schemeClr val="bg1"/>
                </a:solidFill>
              </a:defRPr>
            </a:lvl3pPr>
            <a:lvl4pPr marL="1024128" indent="0">
              <a:buNone/>
              <a:defRPr sz="1600">
                <a:solidFill>
                  <a:schemeClr val="bg1"/>
                </a:solidFill>
              </a:defRPr>
            </a:lvl4pPr>
            <a:lvl5pPr marL="1371600" indent="0">
              <a:buNone/>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3324615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Wide">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p>
            <a:r>
              <a:rPr lang="en-US" dirty="0"/>
              <a:t>DIGITAL SERVICE at VA</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3262688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Wide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r>
              <a:rPr lang="en-US" dirty="0"/>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3327070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plit 2/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5791200" y="0"/>
            <a:ext cx="33528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a typeface="Source Sans Pro" panose="020B0503030403020204" pitchFamily="34" charset="0"/>
            </a:endParaRPr>
          </a:p>
        </p:txBody>
      </p:sp>
      <p:sp>
        <p:nvSpPr>
          <p:cNvPr id="2" name="Title 1"/>
          <p:cNvSpPr>
            <a:spLocks noGrp="1"/>
          </p:cNvSpPr>
          <p:nvPr>
            <p:ph type="title"/>
          </p:nvPr>
        </p:nvSpPr>
        <p:spPr>
          <a:xfrm>
            <a:off x="457201" y="514351"/>
            <a:ext cx="4994476" cy="647700"/>
          </a:xfrm>
        </p:spPr>
        <p:txBody>
          <a:bodyPr anchor="t">
            <a:normAutofit/>
          </a:bodyPr>
          <a:lstStyle>
            <a:lvl1pPr>
              <a:defRPr sz="2800">
                <a:latin typeface="Source Sans Pro" panose="020B0503030403020204" pitchFamily="34" charset="0"/>
                <a:ea typeface="Source Sans Pro" panose="020B0503030403020204" pitchFamily="34" charset="0"/>
              </a:defRPr>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r>
              <a:rPr lang="en-US" dirty="0"/>
              <a:t>DIGITAL SERVICE at VA</a:t>
            </a:r>
          </a:p>
        </p:txBody>
      </p:sp>
      <p:sp>
        <p:nvSpPr>
          <p:cNvPr id="6" name="Footer Placeholder 5"/>
          <p:cNvSpPr>
            <a:spLocks noGrp="1"/>
          </p:cNvSpPr>
          <p:nvPr>
            <p:ph type="ftr" sz="quarter" idx="11"/>
          </p:nvPr>
        </p:nvSpPr>
        <p:spPr>
          <a:xfrm>
            <a:off x="3048000" y="4767263"/>
            <a:ext cx="2403676" cy="273844"/>
          </a:xfrm>
        </p:spPr>
        <p:txBody>
          <a:bodyPr/>
          <a:lstStyle>
            <a:lvl1pPr>
              <a:defRPr>
                <a:latin typeface="Source Sans Pro" panose="020B0503030403020204" pitchFamily="34" charset="0"/>
                <a:ea typeface="Source Sans Pro" panose="020B0503030403020204" pitchFamily="34" charset="0"/>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4994476" cy="3352800"/>
          </a:xfrm>
        </p:spPr>
        <p:txBody>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4994476" cy="266700"/>
          </a:xfrm>
        </p:spPr>
        <p:txBody>
          <a:bodyPr anchor="t">
            <a:noAutofit/>
          </a:bodyPr>
          <a:lstStyle>
            <a:lvl1pPr marL="0" indent="0">
              <a:buNone/>
              <a:defRPr sz="1200" b="1" cap="all" spc="50" baseline="0">
                <a:solidFill>
                  <a:schemeClr val="bg2"/>
                </a:solidFill>
                <a:latin typeface="Source Sans Pro" panose="020B0503030403020204" pitchFamily="34" charset="0"/>
                <a:ea typeface="Source Sans Pro" panose="020B0503030403020204" pitchFamily="34" charset="0"/>
              </a:defRPr>
            </a:lvl1pPr>
            <a:lvl2pPr>
              <a:defRPr sz="1000"/>
            </a:lvl2pPr>
            <a:lvl3pPr>
              <a:defRPr sz="1000"/>
            </a:lvl3pPr>
            <a:lvl4pPr>
              <a:defRPr sz="1000"/>
            </a:lvl4pPr>
            <a:lvl5pPr>
              <a:defRPr sz="1000"/>
            </a:lvl5pPr>
          </a:lstStyle>
          <a:p>
            <a:pPr lvl="0"/>
            <a:r>
              <a:rPr lang="en-US"/>
              <a:t>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6096000" y="514350"/>
            <a:ext cx="2590799" cy="4114800"/>
          </a:xfrm>
        </p:spPr>
        <p:txBody>
          <a:bodyPr anchor="ctr"/>
          <a:lstStyle>
            <a:lvl1pPr marL="0" indent="0" algn="l">
              <a:buNone/>
              <a:defRPr>
                <a:solidFill>
                  <a:schemeClr val="bg1"/>
                </a:solidFill>
                <a:latin typeface="Source Sans Pro" panose="020B0503030403020204" pitchFamily="34" charset="0"/>
                <a:ea typeface="Source Sans Pro" panose="020B0503030403020204" pitchFamily="34" charset="0"/>
              </a:defRPr>
            </a:lvl1pPr>
            <a:lvl2pPr marL="338328" indent="0" algn="l">
              <a:buNone/>
              <a:defRPr>
                <a:solidFill>
                  <a:schemeClr val="bg1"/>
                </a:solidFill>
                <a:latin typeface="Source Sans Pro" panose="020B0503030403020204" pitchFamily="34" charset="0"/>
                <a:ea typeface="Source Sans Pro" panose="020B0503030403020204" pitchFamily="34" charset="0"/>
              </a:defRPr>
            </a:lvl2pPr>
            <a:lvl3pPr marL="685800" indent="0" algn="l">
              <a:buNone/>
              <a:defRPr>
                <a:solidFill>
                  <a:schemeClr val="bg1"/>
                </a:solidFill>
                <a:latin typeface="Source Sans Pro" panose="020B0503030403020204" pitchFamily="34" charset="0"/>
                <a:ea typeface="Source Sans Pro" panose="020B0503030403020204" pitchFamily="34" charset="0"/>
              </a:defRPr>
            </a:lvl3pPr>
            <a:lvl4pPr marL="1024128" indent="0" algn="l">
              <a:buNone/>
              <a:defRPr>
                <a:solidFill>
                  <a:schemeClr val="bg1"/>
                </a:solidFill>
                <a:latin typeface="Source Sans Pro" panose="020B0503030403020204" pitchFamily="34" charset="0"/>
                <a:ea typeface="Source Sans Pro" panose="020B0503030403020204" pitchFamily="34" charset="0"/>
              </a:defRPr>
            </a:lvl4pPr>
            <a:lvl5pPr marL="1371600" indent="0" algn="l">
              <a:buNone/>
              <a:defRPr>
                <a:solidFill>
                  <a:schemeClr val="bg1"/>
                </a:solidFill>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0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1/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4724400" y="0"/>
            <a:ext cx="44196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a typeface="Source Sans Pro" panose="020B0503030403020204" pitchFamily="34" charset="0"/>
            </a:endParaRPr>
          </a:p>
        </p:txBody>
      </p:sp>
      <p:sp>
        <p:nvSpPr>
          <p:cNvPr id="2" name="Title 1"/>
          <p:cNvSpPr>
            <a:spLocks noGrp="1"/>
          </p:cNvSpPr>
          <p:nvPr>
            <p:ph type="title"/>
          </p:nvPr>
        </p:nvSpPr>
        <p:spPr>
          <a:xfrm>
            <a:off x="457201" y="514351"/>
            <a:ext cx="3962400" cy="647700"/>
          </a:xfrm>
        </p:spPr>
        <p:txBody>
          <a:bodyPr anchor="t">
            <a:normAutofit/>
          </a:bodyPr>
          <a:lstStyle>
            <a:lvl1pPr>
              <a:defRPr sz="2800">
                <a:latin typeface="Source Sans Pro" panose="020B0503030403020204" pitchFamily="34" charset="0"/>
                <a:ea typeface="Source Sans Pro" panose="020B0503030403020204" pitchFamily="34" charset="0"/>
              </a:defRPr>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r>
              <a:rPr lang="en-US" dirty="0"/>
              <a:t>DIGITAL SERVICE at VA</a:t>
            </a:r>
          </a:p>
        </p:txBody>
      </p:sp>
      <p:sp>
        <p:nvSpPr>
          <p:cNvPr id="6" name="Footer Placeholder 5"/>
          <p:cNvSpPr>
            <a:spLocks noGrp="1"/>
          </p:cNvSpPr>
          <p:nvPr>
            <p:ph type="ftr" sz="quarter" idx="11"/>
          </p:nvPr>
        </p:nvSpPr>
        <p:spPr>
          <a:xfrm>
            <a:off x="2514600" y="4767263"/>
            <a:ext cx="1905000" cy="273844"/>
          </a:xfrm>
        </p:spPr>
        <p:txBody>
          <a:bodyPr/>
          <a:lstStyle>
            <a:lvl1pPr>
              <a:defRPr>
                <a:latin typeface="Source Sans Pro" panose="020B0503030403020204" pitchFamily="34" charset="0"/>
                <a:ea typeface="Source Sans Pro" panose="020B0503030403020204" pitchFamily="34" charset="0"/>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3pPr>
              <a:defRPr>
                <a:latin typeface="Source Sans Pro" panose="020B0503030403020204" pitchFamily="34" charset="0"/>
                <a:ea typeface="Source Sans Pro" panose="020B0503030403020204" pitchFamily="34" charset="0"/>
              </a:defRPr>
            </a:lvl3pPr>
            <a:lvl4pPr>
              <a:defRPr>
                <a:latin typeface="Source Sans Pro" panose="020B0503030403020204" pitchFamily="34" charset="0"/>
                <a:ea typeface="Source Sans Pro" panose="020B0503030403020204" pitchFamily="34" charset="0"/>
              </a:defRPr>
            </a:lvl4pPr>
            <a:lvl5pPr>
              <a:defRPr>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latin typeface="Source Sans Pro" panose="020B0503030403020204" pitchFamily="34" charset="0"/>
                <a:ea typeface="Source Sans Pro" panose="020B0503030403020204" pitchFamily="34" charset="0"/>
              </a:defRPr>
            </a:lvl1pPr>
            <a:lvl2pPr>
              <a:defRPr sz="1000"/>
            </a:lvl2pPr>
            <a:lvl3pPr>
              <a:defRPr sz="1000"/>
            </a:lvl3pPr>
            <a:lvl4pPr>
              <a:defRPr sz="1000"/>
            </a:lvl4pPr>
            <a:lvl5pPr>
              <a:defRPr sz="1000"/>
            </a:lvl5pPr>
          </a:lstStyle>
          <a:p>
            <a:pPr lvl="0"/>
            <a:r>
              <a:rPr lang="en-US"/>
              <a:t>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5069710" y="514350"/>
            <a:ext cx="3617089" cy="4114800"/>
          </a:xfrm>
        </p:spPr>
        <p:txBody>
          <a:bodyPr anchor="ctr"/>
          <a:lstStyle>
            <a:lvl1pPr marL="0" indent="0">
              <a:buNone/>
              <a:defRPr>
                <a:solidFill>
                  <a:schemeClr val="bg1"/>
                </a:solidFill>
                <a:latin typeface="Source Sans Pro" panose="020B0503030403020204" pitchFamily="34" charset="0"/>
                <a:ea typeface="Source Sans Pro" panose="020B0503030403020204" pitchFamily="34" charset="0"/>
              </a:defRPr>
            </a:lvl1pPr>
            <a:lvl2pPr marL="338328" indent="0">
              <a:buNone/>
              <a:defRPr>
                <a:solidFill>
                  <a:schemeClr val="bg1"/>
                </a:solidFill>
                <a:latin typeface="Source Sans Pro" panose="020B0503030403020204" pitchFamily="34" charset="0"/>
                <a:ea typeface="Source Sans Pro" panose="020B0503030403020204" pitchFamily="34" charset="0"/>
              </a:defRPr>
            </a:lvl2pPr>
            <a:lvl3pPr marL="685800" indent="0">
              <a:buNone/>
              <a:defRPr>
                <a:solidFill>
                  <a:schemeClr val="bg1"/>
                </a:solidFill>
                <a:latin typeface="Source Sans Pro" panose="020B0503030403020204" pitchFamily="34" charset="0"/>
                <a:ea typeface="Source Sans Pro" panose="020B0503030403020204" pitchFamily="34" charset="0"/>
              </a:defRPr>
            </a:lvl3pPr>
            <a:lvl4pPr marL="1024128" indent="0">
              <a:buNone/>
              <a:defRPr>
                <a:solidFill>
                  <a:schemeClr val="bg1"/>
                </a:solidFill>
                <a:latin typeface="Source Sans Pro" panose="020B0503030403020204" pitchFamily="34" charset="0"/>
                <a:ea typeface="Source Sans Pro" panose="020B0503030403020204" pitchFamily="34" charset="0"/>
              </a:defRPr>
            </a:lvl4pPr>
            <a:lvl5pPr marL="1371600" indent="0">
              <a:buNone/>
              <a:defRPr>
                <a:solidFill>
                  <a:schemeClr val="bg1"/>
                </a:solidFill>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982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1/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3352800" y="0"/>
            <a:ext cx="57912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a typeface="Source Sans Pro" panose="020B0503030403020204" pitchFamily="34" charset="0"/>
            </a:endParaRPr>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r>
              <a:rPr lang="en-US" dirty="0"/>
              <a:t>DIGITAL SERVICE at VA</a:t>
            </a:r>
          </a:p>
        </p:txBody>
      </p:sp>
      <p:sp>
        <p:nvSpPr>
          <p:cNvPr id="6" name="Footer Placeholder 5"/>
          <p:cNvSpPr>
            <a:spLocks noGrp="1"/>
          </p:cNvSpPr>
          <p:nvPr>
            <p:ph type="ftr" sz="quarter" idx="11"/>
          </p:nvPr>
        </p:nvSpPr>
        <p:spPr>
          <a:xfrm>
            <a:off x="3692324" y="4767263"/>
            <a:ext cx="2403676" cy="273844"/>
          </a:xfr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dirty="0"/>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3692324" y="514350"/>
            <a:ext cx="4994475" cy="4114800"/>
          </a:xfrm>
        </p:spPr>
        <p:txBody>
          <a:bodyPr anchor="ctr"/>
          <a:lstStyle>
            <a:lvl1pPr marL="0" indent="0">
              <a:buNone/>
              <a:defRPr>
                <a:solidFill>
                  <a:schemeClr val="bg1"/>
                </a:solidFill>
                <a:latin typeface="Source Sans Pro" panose="020B0503030403020204" pitchFamily="34" charset="0"/>
                <a:ea typeface="Source Sans Pro" panose="020B0503030403020204" pitchFamily="34" charset="0"/>
              </a:defRPr>
            </a:lvl1pPr>
            <a:lvl2pPr marL="338328" indent="0">
              <a:buNone/>
              <a:defRPr>
                <a:solidFill>
                  <a:schemeClr val="bg1"/>
                </a:solidFill>
                <a:latin typeface="Source Sans Pro" panose="020B0503030403020204" pitchFamily="34" charset="0"/>
                <a:ea typeface="Source Sans Pro" panose="020B0503030403020204" pitchFamily="34" charset="0"/>
              </a:defRPr>
            </a:lvl2pPr>
            <a:lvl3pPr marL="685800" indent="0">
              <a:buNone/>
              <a:defRPr>
                <a:solidFill>
                  <a:schemeClr val="bg1"/>
                </a:solidFill>
                <a:latin typeface="Source Sans Pro" panose="020B0503030403020204" pitchFamily="34" charset="0"/>
                <a:ea typeface="Source Sans Pro" panose="020B0503030403020204" pitchFamily="34" charset="0"/>
              </a:defRPr>
            </a:lvl3pPr>
            <a:lvl4pPr marL="1024128" indent="0">
              <a:buNone/>
              <a:defRPr>
                <a:solidFill>
                  <a:schemeClr val="bg1"/>
                </a:solidFill>
                <a:latin typeface="Source Sans Pro" panose="020B0503030403020204" pitchFamily="34" charset="0"/>
                <a:ea typeface="Source Sans Pro" panose="020B0503030403020204" pitchFamily="34" charset="0"/>
              </a:defRPr>
            </a:lvl4pPr>
            <a:lvl5pPr marL="1371600" indent="0">
              <a:buNone/>
              <a:defRPr>
                <a:solidFill>
                  <a:schemeClr val="bg1"/>
                </a:solidFill>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15EB4C65-0043-874A-864A-C95B64D3195B}"/>
              </a:ext>
            </a:extLst>
          </p:cNvPr>
          <p:cNvSpPr>
            <a:spLocks noGrp="1"/>
          </p:cNvSpPr>
          <p:nvPr>
            <p:ph type="title"/>
          </p:nvPr>
        </p:nvSpPr>
        <p:spPr>
          <a:xfrm>
            <a:off x="457200" y="514350"/>
            <a:ext cx="2571750" cy="647700"/>
          </a:xfrm>
        </p:spPr>
        <p:txBody>
          <a:bodyPr anchor="t">
            <a:noAutofit/>
          </a:bodyPr>
          <a:lstStyle>
            <a:lvl1pPr>
              <a:defRPr sz="2800">
                <a:latin typeface="Source Sans Pro" panose="020B0503030403020204" pitchFamily="34" charset="0"/>
                <a:ea typeface="Source Sans Pro" panose="020B0503030403020204" pitchFamily="34" charset="0"/>
              </a:defRPr>
            </a:lvl1pPr>
          </a:lstStyle>
          <a:p>
            <a:r>
              <a:rPr lang="en-US"/>
              <a:t>Click to edit Master title style</a:t>
            </a:r>
            <a:endParaRPr lang="en-US" dirty="0"/>
          </a:p>
        </p:txBody>
      </p:sp>
      <p:sp>
        <p:nvSpPr>
          <p:cNvPr id="13" name="Content Placeholder 6">
            <a:extLst>
              <a:ext uri="{FF2B5EF4-FFF2-40B4-BE49-F238E27FC236}">
                <a16:creationId xmlns:a16="http://schemas.microsoft.com/office/drawing/2014/main" id="{4516BD91-5D0B-F146-9E8A-B5D6EB7DA282}"/>
              </a:ext>
            </a:extLst>
          </p:cNvPr>
          <p:cNvSpPr>
            <a:spLocks noGrp="1"/>
          </p:cNvSpPr>
          <p:nvPr>
            <p:ph sz="quarter" idx="14"/>
          </p:nvPr>
        </p:nvSpPr>
        <p:spPr>
          <a:xfrm>
            <a:off x="457200" y="1276350"/>
            <a:ext cx="2571750" cy="3352799"/>
          </a:xfrm>
        </p:spPr>
        <p:txBody>
          <a:bodyPr>
            <a:noAutofit/>
          </a:bodyPr>
          <a:lstStyle>
            <a:lvl1pPr marL="0" indent="0">
              <a:buNone/>
              <a:defRPr sz="1400">
                <a:latin typeface="Source Sans Pro" panose="020B0503030403020204" pitchFamily="34" charset="0"/>
                <a:ea typeface="Source Sans Pro" panose="020B0503030403020204" pitchFamily="34" charset="0"/>
              </a:defRPr>
            </a:lvl1pPr>
            <a:lvl2pPr marL="338328" indent="0">
              <a:buNone/>
              <a:defRPr sz="1400">
                <a:latin typeface="Source Sans Pro" panose="020B0503030403020204" pitchFamily="34" charset="0"/>
                <a:ea typeface="Source Sans Pro" panose="020B0503030403020204" pitchFamily="34" charset="0"/>
              </a:defRPr>
            </a:lvl2pPr>
            <a:lvl3pPr marL="685800" indent="0">
              <a:buNone/>
              <a:defRPr sz="1400">
                <a:latin typeface="Source Sans Pro" panose="020B0503030403020204" pitchFamily="34" charset="0"/>
                <a:ea typeface="Source Sans Pro" panose="020B0503030403020204" pitchFamily="34" charset="0"/>
              </a:defRPr>
            </a:lvl3pPr>
            <a:lvl4pPr marL="1024128" indent="0">
              <a:buNone/>
              <a:defRPr sz="1400">
                <a:latin typeface="Source Sans Pro" panose="020B0503030403020204" pitchFamily="34" charset="0"/>
                <a:ea typeface="Source Sans Pro" panose="020B0503030403020204" pitchFamily="34" charset="0"/>
              </a:defRPr>
            </a:lvl4pPr>
            <a:lvl5pPr marL="1371600" indent="0">
              <a:buNone/>
              <a:defRPr sz="1400">
                <a:latin typeface="Source Sans Pro" panose="020B0503030403020204" pitchFamily="34" charset="0"/>
                <a:ea typeface="Source Sans Pro" panose="020B05030304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923D814B-1F62-5848-AF4F-13F1D0486BA9}"/>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latin typeface="Source Sans Pro" panose="020B0503030403020204" pitchFamily="34" charset="0"/>
                <a:ea typeface="Source Sans Pro" panose="020B0503030403020204" pitchFamily="34" charset="0"/>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4285078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p>
            <a:r>
              <a:rPr lang="en-US" dirty="0"/>
              <a:t>DIGITAL SERVICE at VA</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Tree>
    <p:extLst>
      <p:ext uri="{BB962C8B-B14F-4D97-AF65-F5344CB8AC3E}">
        <p14:creationId xmlns:p14="http://schemas.microsoft.com/office/powerpoint/2010/main" val="586750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6114EA-0D00-BC46-A5D4-ACF5B72038B0}"/>
              </a:ext>
            </a:extLst>
          </p:cNvPr>
          <p:cNvPicPr>
            <a:picLocks noChangeAspect="1"/>
          </p:cNvPicPr>
          <p:nvPr userDrawn="1"/>
        </p:nvPicPr>
        <p:blipFill>
          <a:blip r:embed="rId2" cstate="email">
            <a:alphaModFix amt="10000"/>
            <a:extLst>
              <a:ext uri="{28A0092B-C50C-407E-A947-70E740481C1C}">
                <a14:useLocalDpi xmlns:a14="http://schemas.microsoft.com/office/drawing/2010/main"/>
              </a:ext>
            </a:extLst>
          </a:blip>
          <a:stretch>
            <a:fillRect/>
          </a:stretch>
        </p:blipFill>
        <p:spPr>
          <a:xfrm>
            <a:off x="0" y="4584"/>
            <a:ext cx="9144000" cy="5134332"/>
          </a:xfrm>
          <a:prstGeom prst="rect">
            <a:avLst/>
          </a:prstGeom>
        </p:spPr>
      </p:pic>
      <p:sp>
        <p:nvSpPr>
          <p:cNvPr id="2" name="Title 1"/>
          <p:cNvSpPr>
            <a:spLocks noGrp="1"/>
          </p:cNvSpPr>
          <p:nvPr>
            <p:ph type="title"/>
          </p:nvPr>
        </p:nvSpPr>
        <p:spPr>
          <a:xfrm>
            <a:off x="457200" y="1276350"/>
            <a:ext cx="7543800" cy="1659112"/>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r>
              <a:rPr lang="en-US" dirty="0"/>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3" name="Text Placeholder 12">
            <a:extLst>
              <a:ext uri="{FF2B5EF4-FFF2-40B4-BE49-F238E27FC236}">
                <a16:creationId xmlns:a16="http://schemas.microsoft.com/office/drawing/2014/main" id="{BFD32B6E-CB65-6444-AC6F-B99C81A5FF95}"/>
              </a:ext>
            </a:extLst>
          </p:cNvPr>
          <p:cNvSpPr>
            <a:spLocks noGrp="1"/>
          </p:cNvSpPr>
          <p:nvPr>
            <p:ph type="body" sz="quarter" idx="14"/>
          </p:nvPr>
        </p:nvSpPr>
        <p:spPr>
          <a:xfrm>
            <a:off x="457200" y="2971975"/>
            <a:ext cx="7543800" cy="502745"/>
          </a:xfrm>
        </p:spPr>
        <p:txBody>
          <a:bodyPr/>
          <a:lstStyle>
            <a:lvl1pPr marL="0" indent="0">
              <a:buNone/>
              <a:defRPr>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817186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r>
              <a:rPr lang="en-US" dirty="0"/>
              <a:t>DIGITAL SERVICE at VA</a:t>
            </a:r>
          </a:p>
        </p:txBody>
      </p:sp>
      <p:sp>
        <p:nvSpPr>
          <p:cNvPr id="3" name="Footer Placeholder 2"/>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Tree>
    <p:extLst>
      <p:ext uri="{BB962C8B-B14F-4D97-AF65-F5344CB8AC3E}">
        <p14:creationId xmlns:p14="http://schemas.microsoft.com/office/powerpoint/2010/main" val="2050384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Content, and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89154"/>
            <a:ext cx="7886700" cy="564697"/>
          </a:xfrm>
        </p:spPr>
        <p:txBody>
          <a:bodyPr/>
          <a:lstStyle/>
          <a:p>
            <a:r>
              <a:rPr lang="en-US" dirty="0"/>
              <a:t>Click to edit master title style</a:t>
            </a:r>
          </a:p>
        </p:txBody>
      </p:sp>
      <p:sp>
        <p:nvSpPr>
          <p:cNvPr id="3" name="Content Placeholder 1"/>
          <p:cNvSpPr>
            <a:spLocks noGrp="1"/>
          </p:cNvSpPr>
          <p:nvPr>
            <p:ph idx="1"/>
          </p:nvPr>
        </p:nvSpPr>
        <p:spPr>
          <a:xfrm>
            <a:off x="628651" y="850392"/>
            <a:ext cx="7886699" cy="1394045"/>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6710610B-BCCF-034B-B401-A7C2A95FDABD}"/>
              </a:ext>
            </a:extLst>
          </p:cNvPr>
          <p:cNvSpPr>
            <a:spLocks noGrp="1"/>
          </p:cNvSpPr>
          <p:nvPr>
            <p:ph idx="13"/>
          </p:nvPr>
        </p:nvSpPr>
        <p:spPr>
          <a:xfrm>
            <a:off x="628650" y="2315511"/>
            <a:ext cx="2560320" cy="1043351"/>
          </a:xfrm>
        </p:spPr>
        <p:txBody>
          <a:bodyPr/>
          <a:lstStyle>
            <a:lvl1pPr marL="0" indent="0">
              <a:lnSpc>
                <a:spcPct val="110000"/>
              </a:lnSpc>
              <a:buNone/>
              <a:defRPr/>
            </a:lvl1pPr>
          </a:lstStyle>
          <a:p>
            <a:pPr lvl="0"/>
            <a:r>
              <a:rPr lang="en-US" dirty="0"/>
              <a:t>Edit Master text styles</a:t>
            </a:r>
          </a:p>
        </p:txBody>
      </p:sp>
      <p:sp>
        <p:nvSpPr>
          <p:cNvPr id="9" name="Content Placeholder 2b">
            <a:extLst>
              <a:ext uri="{FF2B5EF4-FFF2-40B4-BE49-F238E27FC236}">
                <a16:creationId xmlns:a16="http://schemas.microsoft.com/office/drawing/2014/main" id="{7ADB0280-2725-5348-9620-05FFA815C35A}"/>
              </a:ext>
            </a:extLst>
          </p:cNvPr>
          <p:cNvSpPr>
            <a:spLocks noGrp="1"/>
          </p:cNvSpPr>
          <p:nvPr>
            <p:ph idx="15"/>
          </p:nvPr>
        </p:nvSpPr>
        <p:spPr>
          <a:xfrm>
            <a:off x="628650" y="3429936"/>
            <a:ext cx="2560320" cy="1041481"/>
          </a:xfrm>
        </p:spPr>
        <p:txBody>
          <a:bodyPr/>
          <a:lstStyle>
            <a:lvl1pPr marL="0" indent="0">
              <a:lnSpc>
                <a:spcPct val="110000"/>
              </a:lnSpc>
              <a:buNone/>
              <a:defRPr/>
            </a:lvl1pPr>
          </a:lstStyle>
          <a:p>
            <a:pPr lvl="0"/>
            <a:r>
              <a:rPr lang="en-US" dirty="0"/>
              <a:t>Edit Master text styles</a:t>
            </a:r>
          </a:p>
        </p:txBody>
      </p:sp>
      <p:sp>
        <p:nvSpPr>
          <p:cNvPr id="8" name="Content Placeholder 3">
            <a:extLst>
              <a:ext uri="{FF2B5EF4-FFF2-40B4-BE49-F238E27FC236}">
                <a16:creationId xmlns:a16="http://schemas.microsoft.com/office/drawing/2014/main" id="{11EE1AA3-98A0-E149-81B7-A4FC8FBABDDB}"/>
              </a:ext>
            </a:extLst>
          </p:cNvPr>
          <p:cNvSpPr>
            <a:spLocks noGrp="1"/>
          </p:cNvSpPr>
          <p:nvPr>
            <p:ph idx="14"/>
          </p:nvPr>
        </p:nvSpPr>
        <p:spPr>
          <a:xfrm>
            <a:off x="3291839" y="2316446"/>
            <a:ext cx="2560320" cy="1042416"/>
          </a:xfrm>
        </p:spPr>
        <p:txBody>
          <a:bodyPr/>
          <a:lstStyle>
            <a:lvl1pPr marL="0" indent="0">
              <a:lnSpc>
                <a:spcPct val="110000"/>
              </a:lnSpc>
              <a:buNone/>
              <a:defRPr/>
            </a:lvl1pPr>
          </a:lstStyle>
          <a:p>
            <a:pPr lvl="0"/>
            <a:r>
              <a:rPr lang="en-US" dirty="0"/>
              <a:t>Edit Master text styles</a:t>
            </a:r>
          </a:p>
        </p:txBody>
      </p:sp>
      <p:sp>
        <p:nvSpPr>
          <p:cNvPr id="13" name="Content Placeholder 3b">
            <a:extLst>
              <a:ext uri="{FF2B5EF4-FFF2-40B4-BE49-F238E27FC236}">
                <a16:creationId xmlns:a16="http://schemas.microsoft.com/office/drawing/2014/main" id="{C41BE50D-B3FE-114C-BA57-58A4DEA04B56}"/>
              </a:ext>
            </a:extLst>
          </p:cNvPr>
          <p:cNvSpPr>
            <a:spLocks noGrp="1"/>
          </p:cNvSpPr>
          <p:nvPr>
            <p:ph idx="16"/>
          </p:nvPr>
        </p:nvSpPr>
        <p:spPr>
          <a:xfrm>
            <a:off x="3291839" y="3430871"/>
            <a:ext cx="2560320" cy="1042416"/>
          </a:xfrm>
        </p:spPr>
        <p:txBody>
          <a:bodyPr/>
          <a:lstStyle>
            <a:lvl1pPr marL="0" indent="0">
              <a:lnSpc>
                <a:spcPct val="110000"/>
              </a:lnSpc>
              <a:buNone/>
              <a:defRPr/>
            </a:lvl1pPr>
          </a:lstStyle>
          <a:p>
            <a:pPr lvl="0"/>
            <a:r>
              <a:rPr lang="en-US" dirty="0"/>
              <a:t>Edit Master text styles</a:t>
            </a:r>
          </a:p>
        </p:txBody>
      </p:sp>
      <p:sp>
        <p:nvSpPr>
          <p:cNvPr id="14" name="Content Placeholder 4">
            <a:extLst>
              <a:ext uri="{FF2B5EF4-FFF2-40B4-BE49-F238E27FC236}">
                <a16:creationId xmlns:a16="http://schemas.microsoft.com/office/drawing/2014/main" id="{255A5921-CC24-C744-992F-90BB2C7F7737}"/>
              </a:ext>
            </a:extLst>
          </p:cNvPr>
          <p:cNvSpPr>
            <a:spLocks noGrp="1"/>
          </p:cNvSpPr>
          <p:nvPr>
            <p:ph idx="17"/>
          </p:nvPr>
        </p:nvSpPr>
        <p:spPr>
          <a:xfrm>
            <a:off x="5955029" y="2317381"/>
            <a:ext cx="2560320" cy="1042416"/>
          </a:xfrm>
        </p:spPr>
        <p:txBody>
          <a:bodyPr/>
          <a:lstStyle>
            <a:lvl1pPr marL="0" indent="0">
              <a:lnSpc>
                <a:spcPct val="110000"/>
              </a:lnSpc>
              <a:buNone/>
              <a:defRPr/>
            </a:lvl1pPr>
          </a:lstStyle>
          <a:p>
            <a:pPr lvl="0"/>
            <a:r>
              <a:rPr lang="en-US" dirty="0"/>
              <a:t>Edit Master text styles</a:t>
            </a:r>
          </a:p>
        </p:txBody>
      </p:sp>
      <p:sp>
        <p:nvSpPr>
          <p:cNvPr id="15" name="Content Placeholder 4b">
            <a:extLst>
              <a:ext uri="{FF2B5EF4-FFF2-40B4-BE49-F238E27FC236}">
                <a16:creationId xmlns:a16="http://schemas.microsoft.com/office/drawing/2014/main" id="{1F9DC565-F7CD-4D49-BBFE-54E017FCDBC7}"/>
              </a:ext>
            </a:extLst>
          </p:cNvPr>
          <p:cNvSpPr>
            <a:spLocks noGrp="1"/>
          </p:cNvSpPr>
          <p:nvPr>
            <p:ph idx="18"/>
          </p:nvPr>
        </p:nvSpPr>
        <p:spPr>
          <a:xfrm>
            <a:off x="5955029" y="3429935"/>
            <a:ext cx="2560320" cy="1042416"/>
          </a:xfrm>
        </p:spPr>
        <p:txBody>
          <a:bodyPr/>
          <a:lstStyle>
            <a:lvl1pPr marL="0" indent="0">
              <a:lnSpc>
                <a:spcPct val="110000"/>
              </a:lnSpc>
              <a:buNone/>
              <a:defRPr/>
            </a:lvl1pPr>
          </a:lstStyle>
          <a:p>
            <a:pPr lvl="0"/>
            <a:r>
              <a:rPr lang="en-US" dirty="0"/>
              <a:t>Edit Master text styles</a:t>
            </a:r>
          </a:p>
        </p:txBody>
      </p:sp>
      <p:sp>
        <p:nvSpPr>
          <p:cNvPr id="6" name="Slide Number Placeholder 5"/>
          <p:cNvSpPr>
            <a:spLocks noGrp="1"/>
          </p:cNvSpPr>
          <p:nvPr>
            <p:ph type="sldNum" sz="quarter" idx="12"/>
          </p:nvPr>
        </p:nvSpPr>
        <p:spPr/>
        <p:txBody>
          <a:bodyPr/>
          <a:lstStyle/>
          <a:p>
            <a:fld id="{670A9334-4E67-F94F-A05E-0CE8B74A054E}" type="slidenum">
              <a:rPr lang="en-US" smtClean="0"/>
              <a:t>‹#›</a:t>
            </a:fld>
            <a:endParaRPr lang="en-US" dirty="0"/>
          </a:p>
        </p:txBody>
      </p:sp>
    </p:spTree>
    <p:extLst>
      <p:ext uri="{BB962C8B-B14F-4D97-AF65-F5344CB8AC3E}">
        <p14:creationId xmlns:p14="http://schemas.microsoft.com/office/powerpoint/2010/main" val="38962551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571750"/>
            <a:ext cx="6858000" cy="1486810"/>
          </a:xfrm>
        </p:spPr>
        <p:txBody>
          <a:bodyPr anchor="b">
            <a:normAutofit/>
          </a:bodyPr>
          <a:lstStyle>
            <a:lvl1pPr algn="ctr">
              <a:defRPr sz="3600" b="1" i="0">
                <a:solidFill>
                  <a:schemeClr val="tx1"/>
                </a:solidFill>
                <a:latin typeface="Source Sans Pro" panose="020B0503030403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4058560"/>
            <a:ext cx="6858000" cy="570590"/>
          </a:xfrm>
        </p:spPr>
        <p:txBody>
          <a:bodyPr>
            <a:normAutofit/>
          </a:bodyPr>
          <a:lstStyle>
            <a:lvl1pPr marL="0" indent="0" algn="ctr">
              <a:spcBef>
                <a:spcPts val="0"/>
              </a:spcBef>
              <a:spcAft>
                <a:spcPts val="0"/>
              </a:spcAft>
              <a:buNone/>
              <a:defRPr sz="140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dirty="0"/>
              <a:t>Pre-Decisional / For Internal Discussion Only</a:t>
            </a:r>
          </a:p>
        </p:txBody>
      </p:sp>
    </p:spTree>
    <p:extLst>
      <p:ext uri="{BB962C8B-B14F-4D97-AF65-F5344CB8AC3E}">
        <p14:creationId xmlns:p14="http://schemas.microsoft.com/office/powerpoint/2010/main" val="1036850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08037"/>
            <a:ext cx="8229600" cy="727425"/>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821847"/>
            <a:ext cx="8229600" cy="361806"/>
          </a:xfrm>
        </p:spPr>
        <p:txBody>
          <a:bodyPr>
            <a:normAutofit/>
          </a:bodyPr>
          <a:lstStyle>
            <a:lvl1pPr marL="0" indent="0">
              <a:buNone/>
              <a:defRPr sz="1400" b="1" i="0" cap="all" spc="50" baseline="0">
                <a:solidFill>
                  <a:schemeClr val="bg1"/>
                </a:solidFill>
                <a:latin typeface="Source Sans Pro" panose="020B0503030403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cxnSp>
        <p:nvCxnSpPr>
          <p:cNvPr id="8" name="Straight Connector 7">
            <a:extLst>
              <a:ext uri="{FF2B5EF4-FFF2-40B4-BE49-F238E27FC236}">
                <a16:creationId xmlns:a16="http://schemas.microsoft.com/office/drawing/2014/main" id="{1437FEA6-1A2C-D14B-80D4-D1D39CE1B055}"/>
              </a:ext>
            </a:extLst>
          </p:cNvPr>
          <p:cNvCxnSpPr/>
          <p:nvPr userDrawn="1"/>
        </p:nvCxnSpPr>
        <p:spPr>
          <a:xfrm>
            <a:off x="457200" y="2935462"/>
            <a:ext cx="8229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1787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6114EA-0D00-BC46-A5D4-ACF5B72038B0}"/>
              </a:ext>
            </a:extLst>
          </p:cNvPr>
          <p:cNvPicPr>
            <a:picLocks noChangeAspect="1"/>
          </p:cNvPicPr>
          <p:nvPr userDrawn="1"/>
        </p:nvPicPr>
        <p:blipFill>
          <a:blip r:embed="rId2">
            <a:alphaModFix amt="10000"/>
            <a:extLst>
              <a:ext uri="{28A0092B-C50C-407E-A947-70E740481C1C}">
                <a14:useLocalDpi xmlns:a14="http://schemas.microsoft.com/office/drawing/2010/main"/>
              </a:ext>
            </a:extLst>
          </a:blip>
          <a:stretch>
            <a:fillRect/>
          </a:stretch>
        </p:blipFill>
        <p:spPr>
          <a:xfrm>
            <a:off x="0" y="4584"/>
            <a:ext cx="9144000" cy="5134332"/>
          </a:xfrm>
          <a:prstGeom prst="rect">
            <a:avLst/>
          </a:prstGeom>
        </p:spPr>
      </p:pic>
      <p:sp>
        <p:nvSpPr>
          <p:cNvPr id="2" name="Title 1"/>
          <p:cNvSpPr>
            <a:spLocks noGrp="1"/>
          </p:cNvSpPr>
          <p:nvPr>
            <p:ph type="title"/>
          </p:nvPr>
        </p:nvSpPr>
        <p:spPr>
          <a:xfrm>
            <a:off x="457200" y="1276350"/>
            <a:ext cx="7543800" cy="1659112"/>
          </a:xfrm>
        </p:spPr>
        <p:txBody>
          <a:bodyPr anchor="b">
            <a:normAutofit/>
          </a:bodyPr>
          <a:lstStyle>
            <a:lvl1pPr>
              <a:defRPr sz="3600">
                <a:solidFill>
                  <a:schemeClr val="bg1"/>
                </a:solidFill>
              </a:defRPr>
            </a:lvl1pPr>
          </a:lstStyle>
          <a:p>
            <a:r>
              <a:rPr lang="en-US" dirty="0"/>
              <a:t>Click to edit Master title style</a:t>
            </a:r>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3" name="Text Placeholder 12">
            <a:extLst>
              <a:ext uri="{FF2B5EF4-FFF2-40B4-BE49-F238E27FC236}">
                <a16:creationId xmlns:a16="http://schemas.microsoft.com/office/drawing/2014/main" id="{BFD32B6E-CB65-6444-AC6F-B99C81A5FF95}"/>
              </a:ext>
            </a:extLst>
          </p:cNvPr>
          <p:cNvSpPr>
            <a:spLocks noGrp="1"/>
          </p:cNvSpPr>
          <p:nvPr>
            <p:ph type="body" sz="quarter" idx="14"/>
          </p:nvPr>
        </p:nvSpPr>
        <p:spPr>
          <a:xfrm>
            <a:off x="457200" y="2971975"/>
            <a:ext cx="7543800" cy="502745"/>
          </a:xfrm>
        </p:spPr>
        <p:txBody>
          <a:bodyPr/>
          <a:lstStyle>
            <a:lvl1pPr marL="0" indent="0">
              <a:buNone/>
              <a:defRPr>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861975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BFF2BF-18C7-8947-B0DD-293B386CD40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p>
            <a:r>
              <a:rPr lang="en-US" dirty="0"/>
              <a:t>Pre-Decisional / For Internal Discussion Only</a:t>
            </a:r>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p>
            <a:fld id="{C9F7588F-6348-F24B-A92C-146CC9ED7FC5}" type="slidenum">
              <a:rPr lang="en-US" smtClean="0"/>
              <a:pPr/>
              <a:t>‹#›</a:t>
            </a:fld>
            <a:endParaRPr lang="en-US" dirty="0"/>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Click to edit Master text styles</a:t>
            </a:r>
          </a:p>
        </p:txBody>
      </p:sp>
    </p:spTree>
    <p:extLst>
      <p:ext uri="{BB962C8B-B14F-4D97-AF65-F5344CB8AC3E}">
        <p14:creationId xmlns:p14="http://schemas.microsoft.com/office/powerpoint/2010/main" val="39630271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Idea dark">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BFF2BF-18C7-8947-B0DD-293B386CD409}"/>
              </a:ext>
            </a:extLst>
          </p:cNvPr>
          <p:cNvSpPr>
            <a:spLocks noGrp="1"/>
          </p:cNvSpPr>
          <p:nvPr>
            <p:ph type="dt" sz="half" idx="10"/>
          </p:nvPr>
        </p:nvSpPr>
        <p:spPr/>
        <p:txBody>
          <a:bodyPr/>
          <a:lstStyle>
            <a:lvl1pPr>
              <a:defRPr>
                <a:solidFill>
                  <a:schemeClr val="tx1">
                    <a:lumMod val="40000"/>
                    <a:lumOff val="60000"/>
                  </a:schemeClr>
                </a:solidFill>
              </a:defRPr>
            </a:lvl1pPr>
          </a:lstStyle>
          <a:p>
            <a:endParaRPr lang="en-US" dirty="0"/>
          </a:p>
        </p:txBody>
      </p:sp>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solidFill>
                  <a:schemeClr val="bg1"/>
                </a:solidFill>
              </a:defRPr>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Click to edit Master text styles</a:t>
            </a:r>
          </a:p>
        </p:txBody>
      </p:sp>
    </p:spTree>
    <p:extLst>
      <p:ext uri="{BB962C8B-B14F-4D97-AF65-F5344CB8AC3E}">
        <p14:creationId xmlns:p14="http://schemas.microsoft.com/office/powerpoint/2010/main" val="26403764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8229600" cy="629840"/>
          </a:xfrm>
        </p:spPr>
        <p:txBody>
          <a:bodyPr anchor="t">
            <a:normAutofit/>
          </a:bodyPr>
          <a:lstStyle>
            <a:lvl1pPr>
              <a:defRPr sz="3000" baseline="0"/>
            </a:lvl1pPr>
          </a:lstStyle>
          <a:p>
            <a:r>
              <a:rPr lang="en-US" dirty="0"/>
              <a:t>Click to edit Master title style</a:t>
            </a:r>
          </a:p>
        </p:txBody>
      </p:sp>
      <p:sp>
        <p:nvSpPr>
          <p:cNvPr id="3" name="Content Placeholder 2"/>
          <p:cNvSpPr>
            <a:spLocks noGrp="1"/>
          </p:cNvSpPr>
          <p:nvPr>
            <p:ph idx="1"/>
          </p:nvPr>
        </p:nvSpPr>
        <p:spPr>
          <a:xfrm>
            <a:off x="457200" y="1276351"/>
            <a:ext cx="8229600" cy="3352800"/>
          </a:xfrm>
        </p:spPr>
        <p:txBody>
          <a:bodyPr>
            <a:normAutofit/>
          </a:bodyPr>
          <a:lstStyle>
            <a:lvl1pPr>
              <a:defRPr sz="2400"/>
            </a:lvl1pPr>
            <a:lvl2pPr>
              <a:defRPr sz="2000"/>
            </a:lvl2pPr>
            <a:lvl3pPr>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4767263"/>
            <a:ext cx="2057400" cy="273844"/>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en-US" dirty="0"/>
              <a:t>Pre-Decisional / For Internal Discussion Only</a:t>
            </a:r>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457200" y="247650"/>
            <a:ext cx="82296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146578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767263"/>
            <a:ext cx="2057400" cy="273844"/>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en-US" dirty="0"/>
              <a:t>Pre-Decisional / For Internal Discussion Only</a:t>
            </a:r>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10" name="Title 1">
            <a:extLst>
              <a:ext uri="{FF2B5EF4-FFF2-40B4-BE49-F238E27FC236}">
                <a16:creationId xmlns:a16="http://schemas.microsoft.com/office/drawing/2014/main" id="{55862B2F-3BC1-C043-BF4C-AFE2BF19E074}"/>
              </a:ext>
            </a:extLst>
          </p:cNvPr>
          <p:cNvSpPr>
            <a:spLocks noGrp="1"/>
          </p:cNvSpPr>
          <p:nvPr>
            <p:ph type="title"/>
          </p:nvPr>
        </p:nvSpPr>
        <p:spPr>
          <a:xfrm>
            <a:off x="457200" y="250893"/>
            <a:ext cx="8229600" cy="629840"/>
          </a:xfrm>
        </p:spPr>
        <p:txBody>
          <a:bodyPr anchor="t">
            <a:normAutofit/>
          </a:bodyPr>
          <a:lstStyle>
            <a:lvl1pPr>
              <a:defRPr sz="3000" baseline="0"/>
            </a:lvl1pPr>
          </a:lstStyle>
          <a:p>
            <a:r>
              <a:rPr lang="en-US" dirty="0"/>
              <a:t>Click to edit Master title style</a:t>
            </a:r>
          </a:p>
        </p:txBody>
      </p:sp>
      <p:sp>
        <p:nvSpPr>
          <p:cNvPr id="11" name="Content Placeholder 2">
            <a:extLst>
              <a:ext uri="{FF2B5EF4-FFF2-40B4-BE49-F238E27FC236}">
                <a16:creationId xmlns:a16="http://schemas.microsoft.com/office/drawing/2014/main" id="{40054C99-3BEE-4B41-B488-509EC1618FE0}"/>
              </a:ext>
            </a:extLst>
          </p:cNvPr>
          <p:cNvSpPr>
            <a:spLocks noGrp="1"/>
          </p:cNvSpPr>
          <p:nvPr>
            <p:ph idx="13"/>
          </p:nvPr>
        </p:nvSpPr>
        <p:spPr>
          <a:xfrm>
            <a:off x="457200" y="987972"/>
            <a:ext cx="8229600" cy="3641179"/>
          </a:xfrm>
        </p:spPr>
        <p:txBody>
          <a:bodyPr>
            <a:normAutofit/>
          </a:bodyPr>
          <a:lstStyle>
            <a:lvl1pPr>
              <a:defRPr sz="2400"/>
            </a:lvl1pPr>
            <a:lvl2pPr>
              <a:defRPr sz="2000"/>
            </a:lvl2pPr>
            <a:lvl3pPr>
              <a:defRPr sz="18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84294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985407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BFF2BF-18C7-8947-B0DD-293B386CD409}"/>
              </a:ext>
            </a:extLst>
          </p:cNvPr>
          <p:cNvSpPr>
            <a:spLocks noGrp="1"/>
          </p:cNvSpPr>
          <p:nvPr>
            <p:ph type="dt" sz="half" idx="10"/>
          </p:nvPr>
        </p:nvSpPr>
        <p:spPr/>
        <p:txBody>
          <a:bodyPr/>
          <a:lstStyle/>
          <a:p>
            <a:r>
              <a:rPr lang="en-US" dirty="0"/>
              <a:t>DIGITAL SERVICE at VA</a:t>
            </a:r>
          </a:p>
        </p:txBody>
      </p:sp>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p>
            <a:fld id="{C9F7588F-6348-F24B-A92C-146CC9ED7FC5}" type="slidenum">
              <a:rPr lang="en-US" smtClean="0"/>
              <a:pPr/>
              <a:t>‹#›</a:t>
            </a:fld>
            <a:endParaRPr lang="en-US" dirty="0"/>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Edit Master text styles</a:t>
            </a:r>
          </a:p>
        </p:txBody>
      </p:sp>
    </p:spTree>
    <p:extLst>
      <p:ext uri="{BB962C8B-B14F-4D97-AF65-F5344CB8AC3E}">
        <p14:creationId xmlns:p14="http://schemas.microsoft.com/office/powerpoint/2010/main" val="19908184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8229600" cy="629840"/>
          </a:xfrm>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lvl2pPr>
              <a:defRPr sz="1600"/>
            </a:lvl2pPr>
            <a:lvl3pPr>
              <a:defRPr sz="1200"/>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24400" y="1856790"/>
            <a:ext cx="3962400" cy="2775933"/>
          </a:xfrm>
        </p:spPr>
        <p:txBody>
          <a:bodyPr/>
          <a:lstStyle>
            <a:lvl2pPr>
              <a:defRPr sz="1600"/>
            </a:lvl2pPr>
            <a:lvl3pPr>
              <a:defRPr sz="1200"/>
            </a:lvl3pPr>
          </a:lstStyle>
          <a:p>
            <a:pPr lvl="0"/>
            <a:r>
              <a:rPr lang="en-US" dirty="0"/>
              <a:t>Click to edit Master text styles</a:t>
            </a:r>
          </a:p>
          <a:p>
            <a:pPr lvl="1"/>
            <a:r>
              <a:rPr lang="en-US" dirty="0"/>
              <a:t>Second level</a:t>
            </a:r>
          </a:p>
          <a:p>
            <a:pPr lvl="2"/>
            <a:r>
              <a:rPr lang="en-US" dirty="0"/>
              <a:t>Third level</a:t>
            </a:r>
          </a:p>
        </p:txBody>
      </p:sp>
      <p:sp>
        <p:nvSpPr>
          <p:cNvPr id="5" name="Date Placeholder 4"/>
          <p:cNvSpPr>
            <a:spLocks noGrp="1"/>
          </p:cNvSpPr>
          <p:nvPr>
            <p:ph type="dt" sz="half" idx="10"/>
          </p:nvPr>
        </p:nvSpPr>
        <p:spPr>
          <a:xfrm>
            <a:off x="45720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457200" y="1276351"/>
            <a:ext cx="8229600" cy="448278"/>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457200" y="247650"/>
            <a:ext cx="82296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8974275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880156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p>
            <a:r>
              <a:rPr lang="en-US" dirty="0"/>
              <a:t>Pre-Decisional / For Internal Discussion Only</a:t>
            </a:r>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p>
            <a:fld id="{C9F7588F-6348-F24B-A92C-146CC9ED7FC5}" type="slidenum">
              <a:rPr lang="en-US" smtClean="0"/>
              <a:pPr/>
              <a:t>‹#›</a:t>
            </a:fld>
            <a:endParaRPr lang="en-US" dirty="0"/>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lvl1pPr>
          </a:lstStyle>
          <a:p>
            <a:pPr lvl="0"/>
            <a:r>
              <a:rPr lang="en-US"/>
              <a:t>Click to 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lvl1pPr>
          </a:lstStyle>
          <a:p>
            <a:pPr lvl="0"/>
            <a:r>
              <a:rPr lang="en-US"/>
              <a:t>Click to 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0152670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p:txBody>
          <a:bodyPr/>
          <a:lstStyle>
            <a:lvl1pPr>
              <a:defRPr>
                <a:solidFill>
                  <a:schemeClr val="tx1">
                    <a:lumMod val="40000"/>
                    <a:lumOff val="60000"/>
                  </a:schemeClr>
                </a:solidFill>
              </a:defRPr>
            </a:lvl1pPr>
          </a:lstStyle>
          <a:p>
            <a:endParaRPr lang="en-US" dirty="0"/>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solidFill>
                  <a:schemeClr val="bg1"/>
                </a:solidFill>
              </a:defRPr>
            </a:lvl1pPr>
          </a:lstStyle>
          <a:p>
            <a:pPr lvl="0"/>
            <a:r>
              <a:rPr lang="en-US"/>
              <a:t>Click to 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6092495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b="0" i="0" kern="1200" dirty="0" smtClean="0">
                <a:solidFill>
                  <a:schemeClr val="tx2"/>
                </a:solidFill>
                <a:latin typeface="Source Sans Pro" panose="020B0503030403020204" pitchFamily="34"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b="0" i="0" kern="1200" dirty="0" smtClean="0">
                <a:solidFill>
                  <a:schemeClr val="tx2"/>
                </a:solidFill>
                <a:latin typeface="Source Sans Pro" panose="020B0503030403020204" pitchFamily="34"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b="0" i="0" kern="1200" dirty="0" smtClean="0">
                <a:solidFill>
                  <a:schemeClr val="tx2"/>
                </a:solidFill>
                <a:latin typeface="Source Sans Pro" panose="020B0503030403020204" pitchFamily="34"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b="0" i="0" kern="1200" dirty="0" smtClean="0">
                <a:solidFill>
                  <a:schemeClr val="tx2"/>
                </a:solidFill>
                <a:latin typeface="Source Sans Pro" panose="020B0503030403020204" pitchFamily="34"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b="0" i="0" kern="1200" dirty="0">
                <a:solidFill>
                  <a:schemeClr val="tx2"/>
                </a:solidFill>
                <a:latin typeface="Source Sans Pro" panose="020B0503030403020204" pitchFamily="34" charset="0"/>
                <a:ea typeface="+mn-ea"/>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dirty="0"/>
              <a:t>Click to 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dirty="0"/>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dirty="0"/>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dirty="0"/>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dirty="0"/>
              <a:t>Fifth level</a:t>
            </a:r>
          </a:p>
        </p:txBody>
      </p:sp>
      <p:sp>
        <p:nvSpPr>
          <p:cNvPr id="5" name="Date Placeholder 4"/>
          <p:cNvSpPr>
            <a:spLocks noGrp="1"/>
          </p:cNvSpPr>
          <p:nvPr>
            <p:ph type="dt" sz="half" idx="10"/>
          </p:nvPr>
        </p:nvSpPr>
        <p:spPr>
          <a:xfrm>
            <a:off x="45720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7965396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b="0" i="0" kern="1200" dirty="0" smtClean="0">
                <a:solidFill>
                  <a:schemeClr val="bg1"/>
                </a:solidFill>
                <a:latin typeface="Source Sans Pro" panose="020B0503030403020204" pitchFamily="34"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b="0" i="0" kern="1200" dirty="0" smtClean="0">
                <a:solidFill>
                  <a:schemeClr val="bg1"/>
                </a:solidFill>
                <a:latin typeface="Source Sans Pro" panose="020B0503030403020204" pitchFamily="34"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b="0" i="0" kern="1200" dirty="0" smtClean="0">
                <a:solidFill>
                  <a:schemeClr val="bg1"/>
                </a:solidFill>
                <a:latin typeface="Source Sans Pro" panose="020B0503030403020204" pitchFamily="34"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b="0" i="0" kern="1200" dirty="0" smtClean="0">
                <a:solidFill>
                  <a:schemeClr val="bg1"/>
                </a:solidFill>
                <a:latin typeface="Source Sans Pro" panose="020B0503030403020204" pitchFamily="34"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b="0" i="0" kern="1200" dirty="0">
                <a:solidFill>
                  <a:schemeClr val="bg1"/>
                </a:solidFill>
                <a:latin typeface="Source Sans Pro" panose="020B0503030403020204" pitchFamily="34" charset="0"/>
                <a:ea typeface="+mn-ea"/>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dirty="0"/>
              <a:t>Click to 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dirty="0"/>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dirty="0"/>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dirty="0"/>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dirty="0"/>
              <a:t>Fifth level</a:t>
            </a:r>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7489666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spcBef>
                <a:spcPts val="0"/>
              </a:spcBef>
              <a:buNone/>
              <a:defRPr sz="1800"/>
            </a:lvl1pPr>
            <a:lvl2pPr marL="338328" indent="0">
              <a:spcBef>
                <a:spcPts val="0"/>
              </a:spcBef>
              <a:buNone/>
              <a:defRPr sz="1800"/>
            </a:lvl2pPr>
            <a:lvl3pPr marL="685800" indent="0">
              <a:spcBef>
                <a:spcPts val="0"/>
              </a:spcBef>
              <a:buNone/>
              <a:defRPr sz="1800"/>
            </a:lvl3pPr>
            <a:lvl4pPr marL="1024128" indent="0">
              <a:spcBef>
                <a:spcPts val="0"/>
              </a:spcBef>
              <a:buNone/>
              <a:defRPr sz="1800"/>
            </a:lvl4pPr>
            <a:lvl5pPr marL="1371600" indent="0">
              <a:spcBef>
                <a:spcPts val="0"/>
              </a:spcBef>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32004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59436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lvl1pPr>
          </a:lstStyle>
          <a:p>
            <a:pPr lvl="0"/>
            <a:r>
              <a:rPr lang="en-US"/>
              <a:t>Click to 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215685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spcBef>
                <a:spcPts val="0"/>
              </a:spcBef>
              <a:buNone/>
              <a:defRPr sz="1800">
                <a:solidFill>
                  <a:schemeClr val="bg1"/>
                </a:solidFill>
              </a:defRPr>
            </a:lvl1pPr>
            <a:lvl2pPr marL="338328" indent="0">
              <a:spcBef>
                <a:spcPts val="0"/>
              </a:spcBef>
              <a:buNone/>
              <a:defRPr sz="1800">
                <a:solidFill>
                  <a:schemeClr val="bg1"/>
                </a:solidFill>
              </a:defRPr>
            </a:lvl2pPr>
            <a:lvl3pPr marL="685800" indent="0">
              <a:spcBef>
                <a:spcPts val="0"/>
              </a:spcBef>
              <a:buNone/>
              <a:defRPr sz="1800">
                <a:solidFill>
                  <a:schemeClr val="bg1"/>
                </a:solidFill>
              </a:defRPr>
            </a:lvl3pPr>
            <a:lvl4pPr marL="1024128" indent="0">
              <a:spcBef>
                <a:spcPts val="0"/>
              </a:spcBef>
              <a:buNone/>
              <a:defRPr sz="1800">
                <a:solidFill>
                  <a:schemeClr val="bg1"/>
                </a:solidFill>
              </a:defRPr>
            </a:lvl4pPr>
            <a:lvl5pPr marL="1371600" indent="0">
              <a:spcBef>
                <a:spcPts val="0"/>
              </a:spcBef>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32004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59436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063552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4572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45720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54582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4572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45720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258380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Idea dark">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BFF2BF-18C7-8947-B0DD-293B386CD409}"/>
              </a:ext>
            </a:extLst>
          </p:cNvPr>
          <p:cNvSpPr>
            <a:spLocks noGrp="1"/>
          </p:cNvSpPr>
          <p:nvPr>
            <p:ph type="dt" sz="half" idx="10"/>
          </p:nvPr>
        </p:nvSpPr>
        <p:spPr/>
        <p:txBody>
          <a:bodyPr/>
          <a:lstStyle>
            <a:lvl1pPr>
              <a:defRPr>
                <a:solidFill>
                  <a:schemeClr val="tx1">
                    <a:lumMod val="40000"/>
                    <a:lumOff val="60000"/>
                  </a:schemeClr>
                </a:solidFill>
              </a:defRPr>
            </a:lvl1pPr>
          </a:lstStyle>
          <a:p>
            <a:r>
              <a:rPr lang="en-US" dirty="0"/>
              <a:t>DIGITAL SERVICE at VA</a:t>
            </a:r>
          </a:p>
        </p:txBody>
      </p:sp>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solidFill>
                  <a:schemeClr val="bg1"/>
                </a:solidFill>
              </a:defRPr>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Edit Master text styles</a:t>
            </a:r>
          </a:p>
        </p:txBody>
      </p:sp>
    </p:spTree>
    <p:extLst>
      <p:ext uri="{BB962C8B-B14F-4D97-AF65-F5344CB8AC3E}">
        <p14:creationId xmlns:p14="http://schemas.microsoft.com/office/powerpoint/2010/main" val="4257765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1/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9006347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1/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080461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1/2">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9848249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1/2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9825006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2/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lvl1pPr>
            <a:lvl2pPr marL="338328" indent="0">
              <a:buNone/>
              <a:defRPr sz="1600"/>
            </a:lvl2pPr>
            <a:lvl3pPr marL="685800" indent="0">
              <a:buNone/>
              <a:defRPr sz="1600"/>
            </a:lvl3pPr>
            <a:lvl4pPr marL="1024128" indent="0">
              <a:buNone/>
              <a:defRPr sz="1600"/>
            </a:lvl4pPr>
            <a:lvl5pPr marL="13716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2342332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2/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solidFill>
                  <a:schemeClr val="bg1"/>
                </a:solidFill>
              </a:defRPr>
            </a:lvl1pPr>
            <a:lvl2pPr marL="338328" indent="0">
              <a:buNone/>
              <a:defRPr sz="1600">
                <a:solidFill>
                  <a:schemeClr val="bg1"/>
                </a:solidFill>
              </a:defRPr>
            </a:lvl2pPr>
            <a:lvl3pPr marL="685800" indent="0">
              <a:buNone/>
              <a:defRPr sz="1600">
                <a:solidFill>
                  <a:schemeClr val="bg1"/>
                </a:solidFill>
              </a:defRPr>
            </a:lvl3pPr>
            <a:lvl4pPr marL="1024128" indent="0">
              <a:buNone/>
              <a:defRPr sz="1600">
                <a:solidFill>
                  <a:schemeClr val="bg1"/>
                </a:solidFill>
              </a:defRPr>
            </a:lvl4pPr>
            <a:lvl5pPr marL="1371600"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93252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Wide">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en-US" dirty="0"/>
              <a:t>Pre-Decisional / For Internal Discussion Only</a:t>
            </a:r>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8228012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Wide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6390580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plit 2/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5791200" y="0"/>
            <a:ext cx="33528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panose="020B0503030403020204" pitchFamily="34" charset="0"/>
            </a:endParaRPr>
          </a:p>
        </p:txBody>
      </p:sp>
      <p:sp>
        <p:nvSpPr>
          <p:cNvPr id="2" name="Title 1"/>
          <p:cNvSpPr>
            <a:spLocks noGrp="1"/>
          </p:cNvSpPr>
          <p:nvPr>
            <p:ph type="title"/>
          </p:nvPr>
        </p:nvSpPr>
        <p:spPr>
          <a:xfrm>
            <a:off x="457201" y="514351"/>
            <a:ext cx="4994476" cy="647700"/>
          </a:xfrm>
        </p:spPr>
        <p:txBody>
          <a:bodyPr anchor="t">
            <a:normAutofit/>
          </a:bodyPr>
          <a:lstStyle>
            <a:lvl1pPr>
              <a:defRPr sz="2800"/>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a:xfrm>
            <a:off x="3048000" y="4767263"/>
            <a:ext cx="2403676" cy="273844"/>
          </a:xfrm>
        </p:spPr>
        <p:txBody>
          <a:body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4994476"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4994476"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6096000" y="514350"/>
            <a:ext cx="2590799" cy="4114800"/>
          </a:xfrm>
        </p:spPr>
        <p:txBody>
          <a:bodyPr anchor="ctr"/>
          <a:lstStyle>
            <a:lvl1pPr marL="0" indent="0" algn="l">
              <a:buNone/>
              <a:defRPr>
                <a:solidFill>
                  <a:schemeClr val="bg1"/>
                </a:solidFill>
              </a:defRPr>
            </a:lvl1pPr>
            <a:lvl2pPr marL="338328" indent="0" algn="l">
              <a:buNone/>
              <a:defRPr>
                <a:solidFill>
                  <a:schemeClr val="bg1"/>
                </a:solidFill>
              </a:defRPr>
            </a:lvl2pPr>
            <a:lvl3pPr marL="685800" indent="0" algn="l">
              <a:buNone/>
              <a:defRPr>
                <a:solidFill>
                  <a:schemeClr val="bg1"/>
                </a:solidFill>
              </a:defRPr>
            </a:lvl3pPr>
            <a:lvl4pPr marL="1024128" indent="0" algn="l">
              <a:buNone/>
              <a:defRPr>
                <a:solidFill>
                  <a:schemeClr val="bg1"/>
                </a:solidFill>
              </a:defRPr>
            </a:lvl4pPr>
            <a:lvl5pPr marL="1371600" indent="0" algn="l">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66433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lit 1/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4724400" y="0"/>
            <a:ext cx="44196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panose="020B0503030403020204" pitchFamily="34" charset="0"/>
            </a:endParaRPr>
          </a:p>
        </p:txBody>
      </p:sp>
      <p:sp>
        <p:nvSpPr>
          <p:cNvPr id="2" name="Title 1"/>
          <p:cNvSpPr>
            <a:spLocks noGrp="1"/>
          </p:cNvSpPr>
          <p:nvPr>
            <p:ph type="title"/>
          </p:nvPr>
        </p:nvSpPr>
        <p:spPr>
          <a:xfrm>
            <a:off x="457201" y="514351"/>
            <a:ext cx="3962400" cy="647700"/>
          </a:xfrm>
        </p:spPr>
        <p:txBody>
          <a:bodyPr anchor="t">
            <a:normAutofit/>
          </a:bodyPr>
          <a:lstStyle>
            <a:lvl1pPr>
              <a:defRPr sz="2800"/>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a:xfrm>
            <a:off x="2514600" y="4767263"/>
            <a:ext cx="1905000" cy="273844"/>
          </a:xfrm>
        </p:spPr>
        <p:txBody>
          <a:body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5069710" y="514350"/>
            <a:ext cx="3617089" cy="4114800"/>
          </a:xfrm>
        </p:spPr>
        <p:txBody>
          <a:bodyPr anchor="ctr"/>
          <a:lstStyle>
            <a:lvl1pPr marL="0" indent="0">
              <a:buNone/>
              <a:defRPr>
                <a:solidFill>
                  <a:schemeClr val="bg1"/>
                </a:solidFill>
              </a:defRPr>
            </a:lvl1pPr>
            <a:lvl2pPr marL="338328" indent="0">
              <a:buNone/>
              <a:defRPr>
                <a:solidFill>
                  <a:schemeClr val="bg1"/>
                </a:solidFill>
              </a:defRPr>
            </a:lvl2pPr>
            <a:lvl3pPr marL="685800" indent="0">
              <a:buNone/>
              <a:defRPr>
                <a:solidFill>
                  <a:schemeClr val="bg1"/>
                </a:solidFill>
              </a:defRPr>
            </a:lvl3pPr>
            <a:lvl4pPr marL="1024128" indent="0">
              <a:buNone/>
              <a:defRPr>
                <a:solidFill>
                  <a:schemeClr val="bg1"/>
                </a:solidFill>
              </a:defRPr>
            </a:lvl4pPr>
            <a:lvl5pPr marL="13716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5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p>
            <a:r>
              <a:rPr lang="en-US" dirty="0"/>
              <a:t>DIGITAL SERVICE at VA</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1623594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lit 1/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3352800" y="0"/>
            <a:ext cx="57912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panose="020B0503030403020204" pitchFamily="34" charset="0"/>
            </a:endParaRPr>
          </a:p>
        </p:txBody>
      </p:sp>
      <p:sp>
        <p:nvSpPr>
          <p:cNvPr id="5" name="Date Placeholder 4"/>
          <p:cNvSpPr>
            <a:spLocks noGrp="1"/>
          </p:cNvSpPr>
          <p:nvPr>
            <p:ph type="dt" sz="half" idx="10"/>
          </p:nvPr>
        </p:nvSpPr>
        <p:spPr>
          <a:xfrm>
            <a:off x="457200" y="4767263"/>
            <a:ext cx="2057400" cy="273844"/>
          </a:xfrm>
          <a:prstGeom prst="rect">
            <a:avLst/>
          </a:prstGeom>
        </p:spPr>
        <p:txBody>
          <a:bodyPr/>
          <a:lstStyle/>
          <a:p>
            <a:endParaRPr lang="en-US" dirty="0"/>
          </a:p>
        </p:txBody>
      </p:sp>
      <p:sp>
        <p:nvSpPr>
          <p:cNvPr id="6" name="Footer Placeholder 5"/>
          <p:cNvSpPr>
            <a:spLocks noGrp="1"/>
          </p:cNvSpPr>
          <p:nvPr>
            <p:ph type="ftr" sz="quarter" idx="11"/>
          </p:nvPr>
        </p:nvSpPr>
        <p:spPr>
          <a:xfrm>
            <a:off x="3692324" y="4767263"/>
            <a:ext cx="2403676" cy="273844"/>
          </a:xfrm>
        </p:spPr>
        <p:txBody>
          <a:bodyPr/>
          <a:lstStyle>
            <a:lvl1pPr>
              <a:defRPr>
                <a:solidFill>
                  <a:schemeClr val="tx1">
                    <a:lumMod val="40000"/>
                    <a:lumOff val="60000"/>
                  </a:schemeClr>
                </a:solidFill>
              </a:defRPr>
            </a:lvl1pPr>
          </a:lstStyle>
          <a:p>
            <a:r>
              <a:rPr lang="en-US" dirty="0"/>
              <a:t>Pre-Decisional / For Internal Discussion Only</a:t>
            </a:r>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3692324" y="514350"/>
            <a:ext cx="4994475" cy="4114800"/>
          </a:xfrm>
        </p:spPr>
        <p:txBody>
          <a:bodyPr anchor="ctr"/>
          <a:lstStyle>
            <a:lvl1pPr marL="0" indent="0">
              <a:buNone/>
              <a:defRPr>
                <a:solidFill>
                  <a:schemeClr val="bg1"/>
                </a:solidFill>
              </a:defRPr>
            </a:lvl1pPr>
            <a:lvl2pPr marL="338328" indent="0">
              <a:buNone/>
              <a:defRPr>
                <a:solidFill>
                  <a:schemeClr val="bg1"/>
                </a:solidFill>
              </a:defRPr>
            </a:lvl2pPr>
            <a:lvl3pPr marL="685800" indent="0">
              <a:buNone/>
              <a:defRPr>
                <a:solidFill>
                  <a:schemeClr val="bg1"/>
                </a:solidFill>
              </a:defRPr>
            </a:lvl3pPr>
            <a:lvl4pPr marL="1024128" indent="0">
              <a:buNone/>
              <a:defRPr>
                <a:solidFill>
                  <a:schemeClr val="bg1"/>
                </a:solidFill>
              </a:defRPr>
            </a:lvl4pPr>
            <a:lvl5pPr marL="13716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15EB4C65-0043-874A-864A-C95B64D3195B}"/>
              </a:ext>
            </a:extLst>
          </p:cNvPr>
          <p:cNvSpPr>
            <a:spLocks noGrp="1"/>
          </p:cNvSpPr>
          <p:nvPr>
            <p:ph type="title"/>
          </p:nvPr>
        </p:nvSpPr>
        <p:spPr>
          <a:xfrm>
            <a:off x="457200" y="514350"/>
            <a:ext cx="2571750" cy="647700"/>
          </a:xfrm>
        </p:spPr>
        <p:txBody>
          <a:bodyPr anchor="t">
            <a:noAutofit/>
          </a:bodyPr>
          <a:lstStyle>
            <a:lvl1pPr>
              <a:defRPr sz="2800"/>
            </a:lvl1pPr>
          </a:lstStyle>
          <a:p>
            <a:r>
              <a:rPr lang="en-US"/>
              <a:t>Click to edit Master title style</a:t>
            </a:r>
            <a:endParaRPr lang="en-US" dirty="0"/>
          </a:p>
        </p:txBody>
      </p:sp>
      <p:sp>
        <p:nvSpPr>
          <p:cNvPr id="13" name="Content Placeholder 6">
            <a:extLst>
              <a:ext uri="{FF2B5EF4-FFF2-40B4-BE49-F238E27FC236}">
                <a16:creationId xmlns:a16="http://schemas.microsoft.com/office/drawing/2014/main" id="{4516BD91-5D0B-F146-9E8A-B5D6EB7DA282}"/>
              </a:ext>
            </a:extLst>
          </p:cNvPr>
          <p:cNvSpPr>
            <a:spLocks noGrp="1"/>
          </p:cNvSpPr>
          <p:nvPr>
            <p:ph sz="quarter" idx="14"/>
          </p:nvPr>
        </p:nvSpPr>
        <p:spPr>
          <a:xfrm>
            <a:off x="457200" y="1276350"/>
            <a:ext cx="2571750" cy="3352799"/>
          </a:xfrm>
        </p:spPr>
        <p:txBody>
          <a:bodyPr>
            <a:noAutofit/>
          </a:bodyPr>
          <a:lstStyle>
            <a:lvl1pPr marL="0" indent="0">
              <a:buNone/>
              <a:defRPr sz="1400"/>
            </a:lvl1pPr>
            <a:lvl2pPr marL="338328" indent="0">
              <a:buNone/>
              <a:defRPr sz="1400"/>
            </a:lvl2pPr>
            <a:lvl3pPr marL="685800" indent="0">
              <a:buNone/>
              <a:defRPr sz="1400"/>
            </a:lvl3pPr>
            <a:lvl4pPr marL="1024128" indent="0">
              <a:buNone/>
              <a:defRPr sz="1400"/>
            </a:lvl4pPr>
            <a:lvl5pPr marL="13716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923D814B-1F62-5848-AF4F-13F1D0486BA9}"/>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9968291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r>
              <a:rPr lang="en-US" dirty="0"/>
              <a:t>Pre-Decisional / For Internal Discussion Only</a:t>
            </a:r>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Tree>
    <p:extLst>
      <p:ext uri="{BB962C8B-B14F-4D97-AF65-F5344CB8AC3E}">
        <p14:creationId xmlns:p14="http://schemas.microsoft.com/office/powerpoint/2010/main" val="28083530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endParaRPr lang="en-US" dirty="0"/>
          </a:p>
        </p:txBody>
      </p:sp>
      <p:sp>
        <p:nvSpPr>
          <p:cNvPr id="3" name="Footer Placeholder 2"/>
          <p:cNvSpPr>
            <a:spLocks noGrp="1"/>
          </p:cNvSpPr>
          <p:nvPr>
            <p:ph type="ftr" sz="quarter" idx="11"/>
          </p:nvPr>
        </p:nvSpPr>
        <p:spPr/>
        <p:txBody>
          <a:bodyPr/>
          <a:lstStyle>
            <a:lvl1pPr>
              <a:defRPr>
                <a:solidFill>
                  <a:schemeClr val="tx1">
                    <a:lumMod val="40000"/>
                    <a:lumOff val="60000"/>
                  </a:schemeClr>
                </a:solidFill>
              </a:defRPr>
            </a:lvl1pPr>
          </a:lstStyle>
          <a:p>
            <a:r>
              <a:rPr lang="en-US" dirty="0"/>
              <a:t>Pre-Decisional / For Internal Discussion Only</a:t>
            </a:r>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Tree>
    <p:extLst>
      <p:ext uri="{BB962C8B-B14F-4D97-AF65-F5344CB8AC3E}">
        <p14:creationId xmlns:p14="http://schemas.microsoft.com/office/powerpoint/2010/main" val="3358306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6" name="Background" descr="&quot;&quot;"/>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3222783" cy="2350727"/>
          </a:xfrm>
          <a:prstGeom prst="rect">
            <a:avLst/>
          </a:prstGeom>
        </p:spPr>
      </p:pic>
      <p:sp>
        <p:nvSpPr>
          <p:cNvPr id="2" name="Slide Title"/>
          <p:cNvSpPr>
            <a:spLocks noGrp="1"/>
          </p:cNvSpPr>
          <p:nvPr>
            <p:ph type="title" hasCustomPrompt="1"/>
          </p:nvPr>
        </p:nvSpPr>
        <p:spPr/>
        <p:txBody>
          <a:bodyPr>
            <a:noAutofit/>
          </a:bodyPr>
          <a:lstStyle>
            <a:lvl1pPr>
              <a:defRPr baseline="0"/>
            </a:lvl1pPr>
          </a:lstStyle>
          <a:p>
            <a:r>
              <a:rPr lang="en-US" dirty="0"/>
              <a:t>Insert Title, 28pt Calibri Bold (Color: RGB 33, 33, 33)</a:t>
            </a:r>
          </a:p>
        </p:txBody>
      </p:sp>
      <p:sp>
        <p:nvSpPr>
          <p:cNvPr id="7" name="Slide Number Placeholder"/>
          <p:cNvSpPr>
            <a:spLocks noGrp="1"/>
          </p:cNvSpPr>
          <p:nvPr>
            <p:ph type="sldNum" sz="quarter" idx="12"/>
          </p:nvPr>
        </p:nvSpPr>
        <p:spPr>
          <a:xfrm>
            <a:off x="6457950" y="4521217"/>
            <a:ext cx="2057400" cy="273844"/>
          </a:xfrm>
        </p:spPr>
        <p:txBody>
          <a:bodyPr/>
          <a:lstStyle/>
          <a:p>
            <a:fld id="{E573346A-FCA4-684E-8D18-26E8324063ED}" type="slidenum">
              <a:rPr lang="en-US" smtClean="0">
                <a:solidFill>
                  <a:prstClr val="black">
                    <a:tint val="75000"/>
                  </a:prstClr>
                </a:solidFill>
              </a:rPr>
              <a:pPr/>
              <a:t>‹#›</a:t>
            </a:fld>
            <a:endParaRPr lang="en-US" dirty="0">
              <a:solidFill>
                <a:prstClr val="black">
                  <a:tint val="75000"/>
                </a:prstClr>
              </a:solidFill>
            </a:endParaRPr>
          </a:p>
        </p:txBody>
      </p:sp>
      <p:sp>
        <p:nvSpPr>
          <p:cNvPr id="3" name="Footer Placeholder"/>
          <p:cNvSpPr>
            <a:spLocks noGrp="1"/>
          </p:cNvSpPr>
          <p:nvPr>
            <p:ph type="ftr" sz="quarter" idx="13"/>
          </p:nvPr>
        </p:nvSpPr>
        <p:spPr>
          <a:xfrm>
            <a:off x="3028950" y="4521217"/>
            <a:ext cx="3086100" cy="273844"/>
          </a:xfrm>
        </p:spPr>
        <p:txBody>
          <a:bodyPr/>
          <a:lstStyle/>
          <a:p>
            <a:r>
              <a:rPr lang="en-US" dirty="0">
                <a:solidFill>
                  <a:prstClr val="black">
                    <a:tint val="75000"/>
                  </a:prstClr>
                </a:solidFill>
              </a:rPr>
              <a:t>Office of Information and Technology</a:t>
            </a:r>
          </a:p>
        </p:txBody>
      </p:sp>
      <p:pic>
        <p:nvPicPr>
          <p:cNvPr id="9" name="Footer" descr="&quot;&quo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4901184"/>
            <a:ext cx="9144000" cy="242316"/>
          </a:xfrm>
          <a:prstGeom prst="rect">
            <a:avLst/>
          </a:prstGeom>
        </p:spPr>
      </p:pic>
    </p:spTree>
    <p:extLst>
      <p:ext uri="{BB962C8B-B14F-4D97-AF65-F5344CB8AC3E}">
        <p14:creationId xmlns:p14="http://schemas.microsoft.com/office/powerpoint/2010/main" val="25306031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6AA3-6F98-4763-A65E-B61B28ABA7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B65DD-B5A2-4263-B942-EE9816B5541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ECAF5-9D5A-40EB-94DB-2D789A90211D}"/>
              </a:ext>
            </a:extLst>
          </p:cNvPr>
          <p:cNvSpPr>
            <a:spLocks noGrp="1"/>
          </p:cNvSpPr>
          <p:nvPr>
            <p:ph type="dt" sz="half" idx="10"/>
          </p:nvPr>
        </p:nvSpPr>
        <p:spPr/>
        <p:txBody>
          <a:bodyPr/>
          <a:lstStyle/>
          <a:p>
            <a:fld id="{C0A41BE3-3664-4456-97C4-8B7238B207CC}" type="datetimeFigureOut">
              <a:rPr lang="en-US" smtClean="0"/>
              <a:t>11/10/20</a:t>
            </a:fld>
            <a:endParaRPr lang="en-US"/>
          </a:p>
        </p:txBody>
      </p:sp>
      <p:sp>
        <p:nvSpPr>
          <p:cNvPr id="5" name="Footer Placeholder 4">
            <a:extLst>
              <a:ext uri="{FF2B5EF4-FFF2-40B4-BE49-F238E27FC236}">
                <a16:creationId xmlns:a16="http://schemas.microsoft.com/office/drawing/2014/main" id="{41B16410-C37B-45C2-A0B0-64D42C8F9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06AC67-E916-4207-A03E-2CA07598CFAA}"/>
              </a:ext>
            </a:extLst>
          </p:cNvPr>
          <p:cNvSpPr>
            <a:spLocks noGrp="1"/>
          </p:cNvSpPr>
          <p:nvPr>
            <p:ph type="sldNum" sz="quarter" idx="12"/>
          </p:nvPr>
        </p:nvSpPr>
        <p:spPr/>
        <p:txBody>
          <a:bodyPr/>
          <a:lstStyle/>
          <a:p>
            <a:fld id="{3955A100-FBD0-4E68-80E5-4EC142190953}" type="slidenum">
              <a:rPr lang="en-US" smtClean="0"/>
              <a:t>‹#›</a:t>
            </a:fld>
            <a:endParaRPr lang="en-US"/>
          </a:p>
        </p:txBody>
      </p:sp>
    </p:spTree>
    <p:extLst>
      <p:ext uri="{BB962C8B-B14F-4D97-AF65-F5344CB8AC3E}">
        <p14:creationId xmlns:p14="http://schemas.microsoft.com/office/powerpoint/2010/main" val="8110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r>
              <a:rPr lang="en-US" dirty="0"/>
              <a:t>DIGITAL SERVICE at VA</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3333047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856790"/>
            <a:ext cx="3962400" cy="27759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r>
              <a:rPr lang="en-US" dirty="0"/>
              <a:t>DIGITAL SERVICE at VA</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dirty="0"/>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457200" y="1276351"/>
            <a:ext cx="7543800" cy="448278"/>
          </a:xfrm>
        </p:spPr>
        <p:txBody>
          <a:bodyPr/>
          <a:lstStyle>
            <a:lvl1pPr marL="0" indent="0">
              <a:buNone/>
              <a:defRPr/>
            </a:lvl1pPr>
          </a:lstStyle>
          <a:p>
            <a:pPr lvl="0"/>
            <a:r>
              <a:rPr lang="en-US"/>
              <a:t>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639453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r>
              <a:rPr lang="en-US" dirty="0"/>
              <a:t>DIGITAL SERVICE at VA</a:t>
            </a:r>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Edit Master text styles</a:t>
            </a:r>
          </a:p>
        </p:txBody>
      </p:sp>
    </p:spTree>
    <p:extLst>
      <p:ext uri="{BB962C8B-B14F-4D97-AF65-F5344CB8AC3E}">
        <p14:creationId xmlns:p14="http://schemas.microsoft.com/office/powerpoint/2010/main" val="37057541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theme" Target="../theme/theme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14350"/>
            <a:ext cx="7543800" cy="62984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76350"/>
            <a:ext cx="7543800" cy="3352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057400" cy="273844"/>
          </a:xfrm>
          <a:prstGeom prst="rect">
            <a:avLst/>
          </a:prstGeom>
        </p:spPr>
        <p:txBody>
          <a:bodyPr vert="horz" lIns="91440" tIns="45720" rIns="91440" bIns="45720" rtlCol="0" anchor="ctr"/>
          <a:lstStyle>
            <a:lvl1pPr algn="l">
              <a:defRPr sz="800" b="1" spc="100" baseline="0">
                <a:solidFill>
                  <a:schemeClr val="bg2"/>
                </a:solidFill>
                <a:latin typeface="Source Sans Pro" panose="020B0503030403020204" pitchFamily="34" charset="0"/>
                <a:ea typeface="Source Sans Pro" panose="020B0503030403020204" pitchFamily="34" charset="0"/>
              </a:defRPr>
            </a:lvl1pPr>
          </a:lstStyle>
          <a:p>
            <a:r>
              <a:rPr lang="en-US" dirty="0"/>
              <a:t>DIGITAL SERVICE at VA</a:t>
            </a: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bg2"/>
                </a:solidFill>
                <a:latin typeface="Source Sans Pro" panose="020B0503030403020204" pitchFamily="34" charset="0"/>
                <a:ea typeface="Source Sans Pro" panose="020B0503030403020204" pitchFamily="34" charset="0"/>
              </a:defRPr>
            </a:lvl1pPr>
          </a:lstStyle>
          <a:p>
            <a:endParaRPr lang="en-US" dirty="0"/>
          </a:p>
        </p:txBody>
      </p:sp>
      <p:sp>
        <p:nvSpPr>
          <p:cNvPr id="6" name="Slide Number Placeholder 5"/>
          <p:cNvSpPr>
            <a:spLocks noGrp="1"/>
          </p:cNvSpPr>
          <p:nvPr>
            <p:ph type="sldNum" sz="quarter" idx="4"/>
          </p:nvPr>
        </p:nvSpPr>
        <p:spPr>
          <a:xfrm>
            <a:off x="8001000" y="4767263"/>
            <a:ext cx="685800" cy="273844"/>
          </a:xfrm>
          <a:prstGeom prst="rect">
            <a:avLst/>
          </a:prstGeom>
        </p:spPr>
        <p:txBody>
          <a:bodyPr vert="horz" lIns="91440" tIns="45720" rIns="91440" bIns="45720" rtlCol="0" anchor="ctr"/>
          <a:lstStyle>
            <a:lvl1pPr algn="r">
              <a:defRPr sz="900">
                <a:solidFill>
                  <a:schemeClr val="bg2"/>
                </a:solidFill>
                <a:latin typeface="Source Sans Pro" panose="020B0503030403020204" pitchFamily="34" charset="0"/>
                <a:ea typeface="Source Sans Pro" panose="020B0503030403020204" pitchFamily="34" charset="0"/>
              </a:defRPr>
            </a:lvl1pPr>
          </a:lstStyle>
          <a:p>
            <a:fld id="{C9F7588F-6348-F24B-A92C-146CC9ED7FC5}" type="slidenum">
              <a:rPr lang="en-US" smtClean="0"/>
              <a:pPr/>
              <a:t>‹#›</a:t>
            </a:fld>
            <a:endParaRPr lang="en-US" dirty="0"/>
          </a:p>
        </p:txBody>
      </p:sp>
    </p:spTree>
    <p:extLst>
      <p:ext uri="{BB962C8B-B14F-4D97-AF65-F5344CB8AC3E}">
        <p14:creationId xmlns:p14="http://schemas.microsoft.com/office/powerpoint/2010/main" val="421468688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72" r:id="rId3"/>
    <p:sldLayoutId id="2147483673" r:id="rId4"/>
    <p:sldLayoutId id="2147483674" r:id="rId5"/>
    <p:sldLayoutId id="2147483662" r:id="rId6"/>
    <p:sldLayoutId id="2147483685" r:id="rId7"/>
    <p:sldLayoutId id="2147483664" r:id="rId8"/>
    <p:sldLayoutId id="2147483686" r:id="rId9"/>
    <p:sldLayoutId id="2147483678" r:id="rId10"/>
    <p:sldLayoutId id="2147483687" r:id="rId11"/>
    <p:sldLayoutId id="2147483675" r:id="rId12"/>
    <p:sldLayoutId id="2147483688" r:id="rId13"/>
    <p:sldLayoutId id="2147483676" r:id="rId14"/>
    <p:sldLayoutId id="2147483689" r:id="rId15"/>
    <p:sldLayoutId id="2147483677" r:id="rId16"/>
    <p:sldLayoutId id="2147483690" r:id="rId17"/>
    <p:sldLayoutId id="2147483679" r:id="rId18"/>
    <p:sldLayoutId id="2147483694" r:id="rId19"/>
    <p:sldLayoutId id="2147483680" r:id="rId20"/>
    <p:sldLayoutId id="2147483693" r:id="rId21"/>
    <p:sldLayoutId id="2147483668" r:id="rId22"/>
    <p:sldLayoutId id="2147483692" r:id="rId23"/>
    <p:sldLayoutId id="2147483681" r:id="rId24"/>
    <p:sldLayoutId id="2147483691" r:id="rId25"/>
    <p:sldLayoutId id="2147483684" r:id="rId26"/>
    <p:sldLayoutId id="2147483683" r:id="rId27"/>
    <p:sldLayoutId id="2147483682" r:id="rId28"/>
    <p:sldLayoutId id="2147483667" r:id="rId29"/>
    <p:sldLayoutId id="2147483695" r:id="rId30"/>
    <p:sldLayoutId id="2147483696" r:id="rId3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685800" rtl="0" eaLnBrk="1" latinLnBrk="0" hangingPunct="1">
        <a:lnSpc>
          <a:spcPct val="100000"/>
        </a:lnSpc>
        <a:spcBef>
          <a:spcPct val="0"/>
        </a:spcBef>
        <a:buNone/>
        <a:defRPr sz="2800" b="1" i="0" kern="1200">
          <a:solidFill>
            <a:schemeClr val="accent1"/>
          </a:solidFill>
          <a:latin typeface="Source Sans Pro" panose="020B0503030403020204" pitchFamily="34" charset="0"/>
          <a:ea typeface="Source Sans Pro" panose="020B0503030403020204" pitchFamily="34" charset="0"/>
          <a:cs typeface="+mj-cs"/>
        </a:defRPr>
      </a:lvl1pPr>
    </p:titleStyle>
    <p:body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Source Sans Pro" panose="020B0503030403020204" pitchFamily="34" charset="0"/>
          <a:ea typeface="Source Sans Pro" panose="020B0503030403020204" pitchFamily="34" charset="0"/>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Source Sans Pro" panose="020B0503030403020204" pitchFamily="34" charset="0"/>
          <a:ea typeface="Source Sans Pro" panose="020B0503030403020204" pitchFamily="34" charset="0"/>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Source Sans Pro" panose="020B0503030403020204" pitchFamily="34" charset="0"/>
          <a:ea typeface="Source Sans Pro" panose="020B0503030403020204" pitchFamily="34" charset="0"/>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Source Sans Pro" panose="020B0503030403020204" pitchFamily="34" charset="0"/>
          <a:ea typeface="Source Sans Pro" panose="020B0503030403020204" pitchFamily="34" charset="0"/>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Source Sans Pro" panose="020B0503030403020204" pitchFamily="34" charset="0"/>
          <a:ea typeface="Source Sans Pro" panose="020B050303040302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88" userDrawn="1">
          <p15:clr>
            <a:srgbClr val="F26B43"/>
          </p15:clr>
        </p15:guide>
        <p15:guide id="4" pos="5472" userDrawn="1">
          <p15:clr>
            <a:srgbClr val="F26B43"/>
          </p15:clr>
        </p15:guide>
        <p15:guide id="5" pos="720" userDrawn="1">
          <p15:clr>
            <a:srgbClr val="F26B43"/>
          </p15:clr>
        </p15:guide>
        <p15:guide id="6" pos="5040" userDrawn="1">
          <p15:clr>
            <a:srgbClr val="F26B43"/>
          </p15:clr>
        </p15:guide>
        <p15:guide id="7" orient="horz" pos="156" userDrawn="1">
          <p15:clr>
            <a:srgbClr val="F26B43"/>
          </p15:clr>
        </p15:guide>
        <p15:guide id="8" orient="horz" pos="324" userDrawn="1">
          <p15:clr>
            <a:srgbClr val="F26B43"/>
          </p15:clr>
        </p15:guide>
        <p15:guide id="9" orient="horz" pos="732" userDrawn="1">
          <p15:clr>
            <a:srgbClr val="F26B43"/>
          </p15:clr>
        </p15:guide>
        <p15:guide id="10" orient="horz" pos="804" userDrawn="1">
          <p15:clr>
            <a:srgbClr val="F26B43"/>
          </p15:clr>
        </p15:guide>
        <p15:guide id="11" orient="horz" pos="2916" userDrawn="1">
          <p15:clr>
            <a:srgbClr val="F26B43"/>
          </p15:clr>
        </p15:guide>
        <p15:guide id="12" pos="2016" userDrawn="1">
          <p15:clr>
            <a:srgbClr val="F26B43"/>
          </p15:clr>
        </p15:guide>
        <p15:guide id="13" pos="3744" userDrawn="1">
          <p15:clr>
            <a:srgbClr val="F26B43"/>
          </p15:clr>
        </p15:guide>
        <p15:guide id="14" pos="2976" userDrawn="1">
          <p15:clr>
            <a:srgbClr val="F26B43"/>
          </p15:clr>
        </p15:guide>
        <p15:guide id="15" pos="2784" userDrawn="1">
          <p15:clr>
            <a:srgbClr val="F26B43"/>
          </p15:clr>
        </p15:guide>
        <p15:guide id="16" pos="3840" userDrawn="1">
          <p15:clr>
            <a:srgbClr val="F26B43"/>
          </p15:clr>
        </p15:guide>
        <p15:guide id="17" pos="3648" userDrawn="1">
          <p15:clr>
            <a:srgbClr val="F26B43"/>
          </p15:clr>
        </p15:guide>
        <p15:guide id="18" pos="2112" userDrawn="1">
          <p15:clr>
            <a:srgbClr val="F26B43"/>
          </p15:clr>
        </p15:guide>
        <p15:guide id="19" pos="19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14350"/>
            <a:ext cx="7543800" cy="6298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276350"/>
            <a:ext cx="7543800" cy="3352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057400" cy="273844"/>
          </a:xfrm>
          <a:prstGeom prst="rect">
            <a:avLst/>
          </a:prstGeom>
        </p:spPr>
        <p:txBody>
          <a:bodyPr vert="horz" lIns="91440" tIns="45720" rIns="91440" bIns="45720" rtlCol="0" anchor="ctr"/>
          <a:lstStyle>
            <a:lvl1pPr algn="l">
              <a:defRPr sz="800" b="0" i="0" spc="100" baseline="0">
                <a:solidFill>
                  <a:schemeClr val="bg2"/>
                </a:solidFill>
                <a:latin typeface="Source Sans Pro" panose="020B0503030403020204" pitchFamily="34" charset="0"/>
              </a:defRPr>
            </a:lvl1pPr>
          </a:lstStyle>
          <a:p>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b="0" i="0">
                <a:solidFill>
                  <a:schemeClr val="bg2"/>
                </a:solidFill>
                <a:latin typeface="Source Sans Pro" panose="020B0503030403020204" pitchFamily="34" charset="0"/>
              </a:defRPr>
            </a:lvl1pPr>
          </a:lstStyle>
          <a:p>
            <a:r>
              <a:rPr lang="en-US" dirty="0"/>
              <a:t>Pre-Decisional / For Internal Discussion Only</a:t>
            </a:r>
          </a:p>
        </p:txBody>
      </p:sp>
      <p:sp>
        <p:nvSpPr>
          <p:cNvPr id="6" name="Slide Number Placeholder 5"/>
          <p:cNvSpPr>
            <a:spLocks noGrp="1"/>
          </p:cNvSpPr>
          <p:nvPr>
            <p:ph type="sldNum" sz="quarter" idx="4"/>
          </p:nvPr>
        </p:nvSpPr>
        <p:spPr>
          <a:xfrm>
            <a:off x="8001000" y="4767263"/>
            <a:ext cx="685800" cy="273844"/>
          </a:xfrm>
          <a:prstGeom prst="rect">
            <a:avLst/>
          </a:prstGeom>
        </p:spPr>
        <p:txBody>
          <a:bodyPr vert="horz" lIns="91440" tIns="45720" rIns="91440" bIns="45720" rtlCol="0" anchor="ctr"/>
          <a:lstStyle>
            <a:lvl1pPr algn="r">
              <a:defRPr sz="900" b="0" i="0">
                <a:solidFill>
                  <a:schemeClr val="bg2"/>
                </a:solidFill>
                <a:latin typeface="Source Sans Pro" panose="020B0503030403020204" pitchFamily="34" charset="0"/>
              </a:defRPr>
            </a:lvl1pPr>
          </a:lstStyle>
          <a:p>
            <a:fld id="{C9F7588F-6348-F24B-A92C-146CC9ED7FC5}" type="slidenum">
              <a:rPr lang="en-US" smtClean="0"/>
              <a:pPr/>
              <a:t>‹#›</a:t>
            </a:fld>
            <a:endParaRPr lang="en-US" dirty="0"/>
          </a:p>
        </p:txBody>
      </p:sp>
    </p:spTree>
    <p:extLst>
      <p:ext uri="{BB962C8B-B14F-4D97-AF65-F5344CB8AC3E}">
        <p14:creationId xmlns:p14="http://schemas.microsoft.com/office/powerpoint/2010/main" val="99144530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Lst>
  <p:hf sldNum="0" hdr="0" dt="0"/>
  <p:txStyles>
    <p:titleStyle>
      <a:lvl1pPr algn="l" defTabSz="685800" rtl="0" eaLnBrk="1" latinLnBrk="0" hangingPunct="1">
        <a:lnSpc>
          <a:spcPct val="100000"/>
        </a:lnSpc>
        <a:spcBef>
          <a:spcPct val="0"/>
        </a:spcBef>
        <a:buNone/>
        <a:defRPr sz="2800" b="1" i="0" kern="1200">
          <a:solidFill>
            <a:schemeClr val="accent1"/>
          </a:solidFill>
          <a:latin typeface="Source Sans Pro" panose="020B0503030403020204" pitchFamily="34" charset="0"/>
          <a:ea typeface="+mj-ea"/>
          <a:cs typeface="+mj-cs"/>
        </a:defRPr>
      </a:lvl1pPr>
    </p:titleStyle>
    <p:body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b="0" i="0" kern="1200">
          <a:solidFill>
            <a:schemeClr val="tx2"/>
          </a:solidFill>
          <a:latin typeface="Source Sans Pro" panose="020B0503030403020204" pitchFamily="34"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b="0" i="0" kern="1200">
          <a:solidFill>
            <a:schemeClr val="tx2"/>
          </a:solidFill>
          <a:latin typeface="Source Sans Pro" panose="020B0503030403020204" pitchFamily="34"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b="0" i="0" kern="1200">
          <a:solidFill>
            <a:schemeClr val="tx2"/>
          </a:solidFill>
          <a:latin typeface="Source Sans Pro" panose="020B0503030403020204" pitchFamily="34"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b="0" i="0" kern="1200">
          <a:solidFill>
            <a:schemeClr val="tx2"/>
          </a:solidFill>
          <a:latin typeface="Source Sans Pro" panose="020B0503030403020204" pitchFamily="34"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b="0" i="0" kern="1200">
          <a:solidFill>
            <a:schemeClr val="tx2"/>
          </a:solidFill>
          <a:latin typeface="Source Sans Pro" panose="020B0503030403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288">
          <p15:clr>
            <a:srgbClr val="F26B43"/>
          </p15:clr>
        </p15:guide>
        <p15:guide id="4" pos="5472">
          <p15:clr>
            <a:srgbClr val="F26B43"/>
          </p15:clr>
        </p15:guide>
        <p15:guide id="5" pos="720">
          <p15:clr>
            <a:srgbClr val="F26B43"/>
          </p15:clr>
        </p15:guide>
        <p15:guide id="6" pos="5040">
          <p15:clr>
            <a:srgbClr val="F26B43"/>
          </p15:clr>
        </p15:guide>
        <p15:guide id="7" orient="horz" pos="156">
          <p15:clr>
            <a:srgbClr val="F26B43"/>
          </p15:clr>
        </p15:guide>
        <p15:guide id="8" orient="horz" pos="324">
          <p15:clr>
            <a:srgbClr val="F26B43"/>
          </p15:clr>
        </p15:guide>
        <p15:guide id="9" orient="horz" pos="732">
          <p15:clr>
            <a:srgbClr val="F26B43"/>
          </p15:clr>
        </p15:guide>
        <p15:guide id="10" orient="horz" pos="804">
          <p15:clr>
            <a:srgbClr val="F26B43"/>
          </p15:clr>
        </p15:guide>
        <p15:guide id="11" orient="horz" pos="2916">
          <p15:clr>
            <a:srgbClr val="F26B43"/>
          </p15:clr>
        </p15:guide>
        <p15:guide id="12" pos="2016">
          <p15:clr>
            <a:srgbClr val="F26B43"/>
          </p15:clr>
        </p15:guide>
        <p15:guide id="13" pos="3744">
          <p15:clr>
            <a:srgbClr val="F26B43"/>
          </p15:clr>
        </p15:guide>
        <p15:guide id="14" pos="2976">
          <p15:clr>
            <a:srgbClr val="F26B43"/>
          </p15:clr>
        </p15:guide>
        <p15:guide id="15" pos="2784">
          <p15:clr>
            <a:srgbClr val="F26B43"/>
          </p15:clr>
        </p15:guide>
        <p15:guide id="16" pos="3840">
          <p15:clr>
            <a:srgbClr val="F26B43"/>
          </p15:clr>
        </p15:guide>
        <p15:guide id="17" pos="3648">
          <p15:clr>
            <a:srgbClr val="F26B43"/>
          </p15:clr>
        </p15:guide>
        <p15:guide id="18" pos="2112">
          <p15:clr>
            <a:srgbClr val="F26B43"/>
          </p15:clr>
        </p15:guide>
        <p15:guide id="19" pos="19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hyperlink" Target="https://vsateams.invisionapp.com/share/9SVV3Y8MBDP#/screens" TargetMode="External"/><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va.gov/gi-bill-comparison-too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epartment-of-veterans-affairs/va.gov-team/blob/master/products/public-websites/yellow-ribbon-mvp/yellow-ribbon-mvp-product-brief.md" TargetMode="External"/><Relationship Id="rId2" Type="http://schemas.openxmlformats.org/officeDocument/2006/relationships/hyperlink" Target="https://github.com/department-of-veterans-affairs/va.gov-team/tree/master/products/public-websites/yellow-ribbon-mvp" TargetMode="External"/><Relationship Id="rId1" Type="http://schemas.openxmlformats.org/officeDocument/2006/relationships/slideLayout" Target="../slideLayouts/slideLayout64.xml"/><Relationship Id="rId4" Type="http://schemas.openxmlformats.org/officeDocument/2006/relationships/hyperlink" Target="https://github.com/department-of-veterans-affairs/va.gov-team/tree/master/products/public-websites/yellow-ribbon-mvp/research"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2E8A574D-84D0-0444-A071-BD19A924E107}"/>
              </a:ext>
            </a:extLst>
          </p:cNvPr>
          <p:cNvSpPr txBox="1">
            <a:spLocks/>
          </p:cNvSpPr>
          <p:nvPr/>
        </p:nvSpPr>
        <p:spPr>
          <a:xfrm>
            <a:off x="0" y="2314222"/>
            <a:ext cx="9144000" cy="1320800"/>
          </a:xfrm>
          <a:prstGeom prst="rect">
            <a:avLst/>
          </a:prstGeom>
        </p:spPr>
        <p:txBody>
          <a:bodyPr vert="horz" lIns="91440" tIns="45720" rIns="91440" bIns="45720" rtlCol="0" anchor="t">
            <a:noAutofit/>
          </a:bodyPr>
          <a:lstStyle>
            <a:lvl1pPr algn="l" defTabSz="685800" rtl="0" eaLnBrk="1" latinLnBrk="0" hangingPunct="1">
              <a:lnSpc>
                <a:spcPct val="100000"/>
              </a:lnSpc>
              <a:spcBef>
                <a:spcPct val="0"/>
              </a:spcBef>
              <a:buNone/>
              <a:defRPr sz="2800" b="1" i="0" kern="1200">
                <a:solidFill>
                  <a:schemeClr val="accent1"/>
                </a:solidFill>
                <a:latin typeface="Avenir Heavy" panose="02000503020000020003" pitchFamily="2" charset="0"/>
                <a:ea typeface="+mj-ea"/>
                <a:cs typeface="+mj-cs"/>
              </a:defRPr>
            </a:lvl1pPr>
          </a:lstStyle>
          <a:p>
            <a:pPr algn="ctr">
              <a:lnSpc>
                <a:spcPct val="120000"/>
              </a:lnSpc>
            </a:pPr>
            <a:r>
              <a:rPr lang="en-US" sz="2400" b="0" dirty="0">
                <a:solidFill>
                  <a:schemeClr val="bg1"/>
                </a:solidFill>
                <a:latin typeface="Source Sans Pro Regular"/>
                <a:ea typeface="Source Sans Pro" panose="020B0503030403020204" pitchFamily="34" charset="0"/>
              </a:rPr>
              <a:t>Product Overview</a:t>
            </a:r>
            <a:br>
              <a:rPr lang="en-US" sz="3200" b="0" dirty="0">
                <a:solidFill>
                  <a:schemeClr val="bg1"/>
                </a:solidFill>
                <a:latin typeface="Source Sans Pro Regular"/>
                <a:ea typeface="Source Sans Pro" panose="020B0503030403020204" pitchFamily="34" charset="0"/>
              </a:rPr>
            </a:br>
            <a:r>
              <a:rPr lang="en-US" sz="3200" b="0" dirty="0">
                <a:solidFill>
                  <a:schemeClr val="bg1"/>
                </a:solidFill>
                <a:latin typeface="Source Sans Pro Regular"/>
                <a:ea typeface="Source Sans Pro" panose="020B0503030403020204" pitchFamily="34" charset="0"/>
              </a:rPr>
              <a:t>Find a Yellow Ribbon Program Tool</a:t>
            </a:r>
          </a:p>
        </p:txBody>
      </p:sp>
      <p:sp>
        <p:nvSpPr>
          <p:cNvPr id="13" name="Subtitle 7">
            <a:extLst>
              <a:ext uri="{FF2B5EF4-FFF2-40B4-BE49-F238E27FC236}">
                <a16:creationId xmlns:a16="http://schemas.microsoft.com/office/drawing/2014/main" id="{B2B08BA0-E1D9-DE44-9EBA-FE84E1E1767F}"/>
              </a:ext>
            </a:extLst>
          </p:cNvPr>
          <p:cNvSpPr txBox="1">
            <a:spLocks/>
          </p:cNvSpPr>
          <p:nvPr/>
        </p:nvSpPr>
        <p:spPr>
          <a:xfrm>
            <a:off x="1143000" y="3555630"/>
            <a:ext cx="6858000" cy="403184"/>
          </a:xfrm>
          <a:prstGeom prst="rect">
            <a:avLst/>
          </a:prstGeom>
        </p:spPr>
        <p:txBody>
          <a:bodyPr>
            <a:no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600" dirty="0">
                <a:solidFill>
                  <a:schemeClr val="bg1">
                    <a:lumMod val="95000"/>
                  </a:schemeClr>
                </a:solidFill>
                <a:latin typeface="Source Sans Pro Regular"/>
                <a:ea typeface="Source Sans Pro" panose="020B0503030403020204" pitchFamily="34" charset="0"/>
              </a:rPr>
              <a:t>Last Updated: November  2020</a:t>
            </a:r>
          </a:p>
          <a:p>
            <a:pPr algn="ctr"/>
            <a:endParaRPr lang="en-US" sz="1600" dirty="0">
              <a:solidFill>
                <a:schemeClr val="bg1">
                  <a:lumMod val="95000"/>
                </a:schemeClr>
              </a:solidFill>
              <a:latin typeface="Source Sans Pro Regular"/>
              <a:ea typeface="Source Sans Pro" panose="020B0503030403020204" pitchFamily="34" charset="0"/>
            </a:endParaRPr>
          </a:p>
        </p:txBody>
      </p:sp>
      <p:pic>
        <p:nvPicPr>
          <p:cNvPr id="6" name="va.png">
            <a:extLst>
              <a:ext uri="{FF2B5EF4-FFF2-40B4-BE49-F238E27FC236}">
                <a16:creationId xmlns:a16="http://schemas.microsoft.com/office/drawing/2014/main" id="{2A1F3E5A-2DC2-0F4A-BFA3-B73083E2A5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11600" y="542236"/>
            <a:ext cx="1320800" cy="1320800"/>
          </a:xfrm>
          <a:prstGeom prst="rect">
            <a:avLst/>
          </a:prstGeom>
          <a:ln w="12700">
            <a:miter lim="400000"/>
          </a:ln>
        </p:spPr>
      </p:pic>
    </p:spTree>
    <p:extLst>
      <p:ext uri="{BB962C8B-B14F-4D97-AF65-F5344CB8AC3E}">
        <p14:creationId xmlns:p14="http://schemas.microsoft.com/office/powerpoint/2010/main" val="508722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67BA-6306-5A4A-A3E6-A791822A49C5}"/>
              </a:ext>
            </a:extLst>
          </p:cNvPr>
          <p:cNvSpPr>
            <a:spLocks noGrp="1"/>
          </p:cNvSpPr>
          <p:nvPr>
            <p:ph type="title"/>
          </p:nvPr>
        </p:nvSpPr>
        <p:spPr>
          <a:xfrm>
            <a:off x="244080" y="64182"/>
            <a:ext cx="8386448" cy="629840"/>
          </a:xfrm>
        </p:spPr>
        <p:txBody>
          <a:bodyPr>
            <a:normAutofit/>
          </a:bodyPr>
          <a:lstStyle/>
          <a:p>
            <a:r>
              <a:rPr lang="en-US" sz="2800" dirty="0"/>
              <a:t>What is the Problem to be Solved?</a:t>
            </a:r>
          </a:p>
        </p:txBody>
      </p:sp>
      <p:sp>
        <p:nvSpPr>
          <p:cNvPr id="4" name="Rectangle 3">
            <a:extLst>
              <a:ext uri="{FF2B5EF4-FFF2-40B4-BE49-F238E27FC236}">
                <a16:creationId xmlns:a16="http://schemas.microsoft.com/office/drawing/2014/main" id="{6922575F-1823-6E43-9FAF-F87EC67B7D8B}"/>
              </a:ext>
            </a:extLst>
          </p:cNvPr>
          <p:cNvSpPr/>
          <p:nvPr/>
        </p:nvSpPr>
        <p:spPr>
          <a:xfrm>
            <a:off x="332509" y="694022"/>
            <a:ext cx="4813069" cy="3761992"/>
          </a:xfrm>
          <a:prstGeom prst="rect">
            <a:avLst/>
          </a:prstGeom>
        </p:spPr>
        <p:txBody>
          <a:bodyPr wrap="square">
            <a:spAutoFit/>
          </a:bodyPr>
          <a:lstStyle/>
          <a:p>
            <a:pPr lvl="0">
              <a:lnSpc>
                <a:spcPct val="114000"/>
              </a:lnSpc>
            </a:pPr>
            <a:r>
              <a:rPr lang="en-US" sz="1400" dirty="0"/>
              <a:t>Yellow Ribbon funding is a component of the Post 9/11 GI-Bill education benefit that awards Veterans additional funds toward their education. </a:t>
            </a:r>
          </a:p>
          <a:p>
            <a:pPr lvl="0">
              <a:lnSpc>
                <a:spcPct val="114000"/>
              </a:lnSpc>
            </a:pPr>
            <a:endParaRPr lang="en-US" sz="1400" dirty="0"/>
          </a:p>
          <a:p>
            <a:pPr>
              <a:lnSpc>
                <a:spcPct val="114000"/>
              </a:lnSpc>
            </a:pPr>
            <a:r>
              <a:rPr lang="en-US" sz="1400" dirty="0"/>
              <a:t>The legacy VA online experience required users to navigate one page per state and manually search a static table to find benefit information.   In addition, there was no ‘single source of truth’ for the Yellow Ribbon school data – the information was aggregated manually from various sources (emails, notes, etc.)</a:t>
            </a:r>
          </a:p>
          <a:p>
            <a:pPr lvl="0">
              <a:lnSpc>
                <a:spcPct val="114000"/>
              </a:lnSpc>
            </a:pPr>
            <a:endParaRPr lang="en-US" sz="1400" dirty="0"/>
          </a:p>
          <a:p>
            <a:pPr>
              <a:lnSpc>
                <a:spcPct val="114000"/>
              </a:lnSpc>
            </a:pPr>
            <a:r>
              <a:rPr lang="en-US" sz="1400" dirty="0"/>
              <a:t>Our bet: Veteran students will use a searchable, filterable tool that allows them to search and browse school data relevant to the Yellow Ribbon program. Providing this will increase engagement in the Yellow Ribbon, Post-9/11 GI Bill programs.</a:t>
            </a:r>
          </a:p>
          <a:p>
            <a:pPr lvl="0">
              <a:lnSpc>
                <a:spcPct val="114000"/>
              </a:lnSpc>
            </a:pPr>
            <a:endParaRPr lang="en-US" sz="1400" dirty="0"/>
          </a:p>
        </p:txBody>
      </p:sp>
      <p:pic>
        <p:nvPicPr>
          <p:cNvPr id="9" name="Google Shape;927;p113">
            <a:extLst>
              <a:ext uri="{FF2B5EF4-FFF2-40B4-BE49-F238E27FC236}">
                <a16:creationId xmlns:a16="http://schemas.microsoft.com/office/drawing/2014/main" id="{1894C5E3-4A24-D04D-B9A7-D022974FBB30}"/>
              </a:ext>
            </a:extLst>
          </p:cNvPr>
          <p:cNvPicPr preferRelativeResize="0"/>
          <p:nvPr/>
        </p:nvPicPr>
        <p:blipFill rotWithShape="1">
          <a:blip r:embed="rId3">
            <a:alphaModFix/>
          </a:blip>
          <a:srcRect l="53217"/>
          <a:stretch/>
        </p:blipFill>
        <p:spPr>
          <a:xfrm>
            <a:off x="5536329" y="421582"/>
            <a:ext cx="3009373" cy="4306871"/>
          </a:xfrm>
          <a:prstGeom prst="rect">
            <a:avLst/>
          </a:prstGeom>
          <a:noFill/>
          <a:ln>
            <a:noFill/>
          </a:ln>
        </p:spPr>
      </p:pic>
    </p:spTree>
    <p:extLst>
      <p:ext uri="{BB962C8B-B14F-4D97-AF65-F5344CB8AC3E}">
        <p14:creationId xmlns:p14="http://schemas.microsoft.com/office/powerpoint/2010/main" val="848098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67BA-6306-5A4A-A3E6-A791822A49C5}"/>
              </a:ext>
            </a:extLst>
          </p:cNvPr>
          <p:cNvSpPr>
            <a:spLocks noGrp="1"/>
          </p:cNvSpPr>
          <p:nvPr>
            <p:ph type="title"/>
          </p:nvPr>
        </p:nvSpPr>
        <p:spPr>
          <a:xfrm>
            <a:off x="244080" y="64182"/>
            <a:ext cx="8386448" cy="629840"/>
          </a:xfrm>
        </p:spPr>
        <p:txBody>
          <a:bodyPr>
            <a:normAutofit/>
          </a:bodyPr>
          <a:lstStyle/>
          <a:p>
            <a:r>
              <a:rPr lang="en-US" sz="2400" dirty="0"/>
              <a:t>Solution: A modernized Find a Yellow Ribbon Program Tool</a:t>
            </a:r>
          </a:p>
        </p:txBody>
      </p:sp>
      <p:sp>
        <p:nvSpPr>
          <p:cNvPr id="5" name="TextBox 4">
            <a:extLst>
              <a:ext uri="{FF2B5EF4-FFF2-40B4-BE49-F238E27FC236}">
                <a16:creationId xmlns:a16="http://schemas.microsoft.com/office/drawing/2014/main" id="{C12B579C-2413-E64C-A8F1-45D28065414C}"/>
              </a:ext>
            </a:extLst>
          </p:cNvPr>
          <p:cNvSpPr txBox="1"/>
          <p:nvPr/>
        </p:nvSpPr>
        <p:spPr>
          <a:xfrm>
            <a:off x="285267" y="694022"/>
            <a:ext cx="4152037" cy="4316566"/>
          </a:xfrm>
          <a:prstGeom prst="rect">
            <a:avLst/>
          </a:prstGeom>
          <a:noFill/>
        </p:spPr>
        <p:txBody>
          <a:bodyPr wrap="square" rtlCol="0">
            <a:spAutoFit/>
          </a:bodyPr>
          <a:lstStyle/>
          <a:p>
            <a:r>
              <a:rPr lang="en-US" dirty="0"/>
              <a:t>MVP Release 1.0  (March 2020)</a:t>
            </a:r>
          </a:p>
          <a:p>
            <a:r>
              <a:rPr lang="en-US" sz="1800" dirty="0"/>
              <a:t>New Find a Yellow Ribbon Program Tool</a:t>
            </a:r>
            <a:br>
              <a:rPr lang="en-US" sz="1800" dirty="0"/>
            </a:br>
            <a:endParaRPr lang="en-US" dirty="0"/>
          </a:p>
          <a:p>
            <a:pPr marL="285750" indent="-285750">
              <a:buFont typeface="Arial" panose="020B0604020202020204" pitchFamily="34" charset="0"/>
              <a:buChar char="•"/>
            </a:pPr>
            <a:r>
              <a:rPr lang="en-US" sz="1200" dirty="0"/>
              <a:t>Modern VA.gov user-centered design (e.g. Mobile and a11y optimized)</a:t>
            </a:r>
            <a:br>
              <a:rPr lang="en-US" sz="1200" dirty="0"/>
            </a:br>
            <a:endParaRPr lang="en-US" sz="1200" dirty="0"/>
          </a:p>
          <a:p>
            <a:pPr marL="285750" indent="-285750">
              <a:buFont typeface="Arial" panose="020B0604020202020204" pitchFamily="34" charset="0"/>
              <a:buChar char="•"/>
            </a:pPr>
            <a:r>
              <a:rPr lang="en-US" sz="1200" dirty="0"/>
              <a:t>Search/filtering: Ability to filter list by school name, location and program type </a:t>
            </a:r>
          </a:p>
          <a:p>
            <a:pPr marL="628650" lvl="1" indent="-285750">
              <a:buFont typeface="Arial" panose="020B0604020202020204" pitchFamily="34" charset="0"/>
              <a:buChar char="•"/>
            </a:pPr>
            <a:r>
              <a:rPr lang="en-US" sz="1200" dirty="0"/>
              <a:t>Schools that provide maximum funding</a:t>
            </a:r>
          </a:p>
          <a:p>
            <a:pPr marL="628650" lvl="1" indent="-285750">
              <a:buFont typeface="Arial" panose="020B0604020202020204" pitchFamily="34" charset="0"/>
              <a:buChar char="•"/>
            </a:pPr>
            <a:r>
              <a:rPr lang="en-US" sz="1200" dirty="0"/>
              <a:t>Schools that provide funding to all eligible students</a:t>
            </a:r>
            <a:br>
              <a:rPr lang="en-US" sz="1200" dirty="0"/>
            </a:br>
            <a:endParaRPr lang="en-US" sz="1200" dirty="0"/>
          </a:p>
          <a:p>
            <a:pPr marL="285750" indent="-285750">
              <a:buFont typeface="Arial" panose="020B0604020202020204" pitchFamily="34" charset="0"/>
              <a:buChar char="•"/>
            </a:pPr>
            <a:r>
              <a:rPr lang="en-US" sz="1200" dirty="0"/>
              <a:t>Search results with key details</a:t>
            </a:r>
          </a:p>
          <a:p>
            <a:pPr marL="628650" lvl="1" indent="-285750">
              <a:buFont typeface="Arial" panose="020B0604020202020204" pitchFamily="34" charset="0"/>
              <a:buChar char="•"/>
            </a:pPr>
            <a:r>
              <a:rPr lang="en-US" sz="1200" dirty="0"/>
              <a:t>Maximum amount of funding</a:t>
            </a:r>
          </a:p>
          <a:p>
            <a:pPr marL="628650" lvl="1" indent="-285750">
              <a:buFont typeface="Arial" panose="020B0604020202020204" pitchFamily="34" charset="0"/>
              <a:buChar char="•"/>
            </a:pPr>
            <a:r>
              <a:rPr lang="en-US" sz="1200" dirty="0"/>
              <a:t>Funding available for number of students</a:t>
            </a:r>
          </a:p>
          <a:p>
            <a:pPr marL="628650" lvl="1" indent="-285750">
              <a:buFont typeface="Arial" panose="020B0604020202020204" pitchFamily="34" charset="0"/>
              <a:buChar char="•"/>
            </a:pPr>
            <a:r>
              <a:rPr lang="en-US" sz="1200" dirty="0"/>
              <a:t>Degree type</a:t>
            </a:r>
          </a:p>
          <a:p>
            <a:pPr marL="628650" lvl="1" indent="-285750">
              <a:buFont typeface="Arial" panose="020B0604020202020204" pitchFamily="34" charset="0"/>
              <a:buChar char="•"/>
            </a:pPr>
            <a:r>
              <a:rPr lang="en-US" sz="1200" dirty="0"/>
              <a:t>Participating school/program</a:t>
            </a:r>
          </a:p>
          <a:p>
            <a:pPr marL="628650" lvl="1" indent="-285750">
              <a:buFont typeface="Arial" panose="020B0604020202020204" pitchFamily="34" charset="0"/>
              <a:buChar char="•"/>
            </a:pPr>
            <a:r>
              <a:rPr lang="en-US" sz="1200" dirty="0"/>
              <a:t>School Website link</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Analytics to track performance</a:t>
            </a:r>
            <a:br>
              <a:rPr lang="en-US" sz="1200" dirty="0"/>
            </a:br>
            <a:endParaRPr lang="en-US" sz="1200" dirty="0"/>
          </a:p>
          <a:p>
            <a:pPr marL="285750" indent="-285750">
              <a:buFont typeface="Arial" panose="020B0604020202020204" pitchFamily="34" charset="0"/>
              <a:buChar char="•"/>
            </a:pPr>
            <a:r>
              <a:rPr lang="en-US" sz="1200" dirty="0"/>
              <a:t>Single source data feed for school information</a:t>
            </a:r>
            <a:endParaRPr lang="en-US" dirty="0"/>
          </a:p>
          <a:p>
            <a:endParaRPr lang="en-US" dirty="0"/>
          </a:p>
        </p:txBody>
      </p:sp>
      <p:pic>
        <p:nvPicPr>
          <p:cNvPr id="9" name="Picture 8">
            <a:extLst>
              <a:ext uri="{FF2B5EF4-FFF2-40B4-BE49-F238E27FC236}">
                <a16:creationId xmlns:a16="http://schemas.microsoft.com/office/drawing/2014/main" id="{D04908A0-6CFF-1142-A0EE-F3B5D5B59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334" y="836083"/>
            <a:ext cx="4179320" cy="3960035"/>
          </a:xfrm>
          <a:prstGeom prst="rect">
            <a:avLst/>
          </a:prstGeom>
        </p:spPr>
      </p:pic>
    </p:spTree>
    <p:extLst>
      <p:ext uri="{BB962C8B-B14F-4D97-AF65-F5344CB8AC3E}">
        <p14:creationId xmlns:p14="http://schemas.microsoft.com/office/powerpoint/2010/main" val="3958090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67BA-6306-5A4A-A3E6-A791822A49C5}"/>
              </a:ext>
            </a:extLst>
          </p:cNvPr>
          <p:cNvSpPr>
            <a:spLocks noGrp="1"/>
          </p:cNvSpPr>
          <p:nvPr>
            <p:ph type="title"/>
          </p:nvPr>
        </p:nvSpPr>
        <p:spPr>
          <a:xfrm>
            <a:off x="244080" y="131673"/>
            <a:ext cx="8386448" cy="629840"/>
          </a:xfrm>
        </p:spPr>
        <p:txBody>
          <a:bodyPr>
            <a:normAutofit/>
          </a:bodyPr>
          <a:lstStyle/>
          <a:p>
            <a:r>
              <a:rPr lang="en-US" sz="2800" dirty="0"/>
              <a:t>Data Flow Diagram</a:t>
            </a:r>
          </a:p>
        </p:txBody>
      </p:sp>
      <p:sp>
        <p:nvSpPr>
          <p:cNvPr id="5" name="Rectangle 4">
            <a:extLst>
              <a:ext uri="{FF2B5EF4-FFF2-40B4-BE49-F238E27FC236}">
                <a16:creationId xmlns:a16="http://schemas.microsoft.com/office/drawing/2014/main" id="{099E255E-C52F-B140-9293-776DDD712CBA}"/>
              </a:ext>
            </a:extLst>
          </p:cNvPr>
          <p:cNvSpPr/>
          <p:nvPr/>
        </p:nvSpPr>
        <p:spPr>
          <a:xfrm>
            <a:off x="6574971" y="944393"/>
            <a:ext cx="772886" cy="35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CDD7D8-3FC8-794A-8209-805613DA0B54}"/>
              </a:ext>
            </a:extLst>
          </p:cNvPr>
          <p:cNvPicPr>
            <a:picLocks noChangeAspect="1"/>
          </p:cNvPicPr>
          <p:nvPr/>
        </p:nvPicPr>
        <p:blipFill>
          <a:blip r:embed="rId3"/>
          <a:stretch>
            <a:fillRect/>
          </a:stretch>
        </p:blipFill>
        <p:spPr>
          <a:xfrm>
            <a:off x="4524988" y="838515"/>
            <a:ext cx="3965071" cy="3994660"/>
          </a:xfrm>
          <a:prstGeom prst="rect">
            <a:avLst/>
          </a:prstGeom>
          <a:ln>
            <a:solidFill>
              <a:schemeClr val="accent2"/>
            </a:solidFill>
          </a:ln>
        </p:spPr>
      </p:pic>
      <p:sp>
        <p:nvSpPr>
          <p:cNvPr id="7" name="Rectangle 6">
            <a:extLst>
              <a:ext uri="{FF2B5EF4-FFF2-40B4-BE49-F238E27FC236}">
                <a16:creationId xmlns:a16="http://schemas.microsoft.com/office/drawing/2014/main" id="{87649FC1-F12C-1641-A1D1-57A3114E6EB3}"/>
              </a:ext>
            </a:extLst>
          </p:cNvPr>
          <p:cNvSpPr/>
          <p:nvPr/>
        </p:nvSpPr>
        <p:spPr>
          <a:xfrm>
            <a:off x="360947" y="761513"/>
            <a:ext cx="3662413" cy="4108817"/>
          </a:xfrm>
          <a:prstGeom prst="rect">
            <a:avLst/>
          </a:prstGeom>
        </p:spPr>
        <p:txBody>
          <a:bodyPr wrap="square">
            <a:spAutoFit/>
          </a:bodyPr>
          <a:lstStyle/>
          <a:p>
            <a:r>
              <a:rPr lang="en-US" dirty="0">
                <a:latin typeface="-apple-system"/>
              </a:rPr>
              <a:t>The MVP product is a a single-page application that leverages an existing API (GI Data Service) and allows users to search for YR schools based on relevant criteria.</a:t>
            </a:r>
          </a:p>
          <a:p>
            <a:endParaRPr lang="en-US" dirty="0">
              <a:latin typeface="-apple-system"/>
            </a:endParaRPr>
          </a:p>
          <a:p>
            <a:pPr marL="285750" indent="-285750">
              <a:buFont typeface="Arial" panose="020B0604020202020204" pitchFamily="34" charset="0"/>
              <a:buChar char="•"/>
            </a:pPr>
            <a:r>
              <a:rPr lang="en-US" dirty="0">
                <a:latin typeface="-apple-system"/>
              </a:rPr>
              <a:t>School data is updated annually via participating schools</a:t>
            </a:r>
          </a:p>
          <a:p>
            <a:pPr marL="285750" indent="-285750">
              <a:buFont typeface="Arial" panose="020B0604020202020204" pitchFamily="34" charset="0"/>
              <a:buChar char="•"/>
            </a:pPr>
            <a:endParaRPr lang="en-US" dirty="0">
              <a:latin typeface="-apple-system"/>
            </a:endParaRPr>
          </a:p>
          <a:p>
            <a:pPr marL="285750" indent="-285750">
              <a:buFont typeface="Arial" panose="020B0604020202020204" pitchFamily="34" charset="0"/>
              <a:buChar char="•"/>
            </a:pPr>
            <a:r>
              <a:rPr lang="en-US" dirty="0">
                <a:latin typeface="-apple-system"/>
              </a:rPr>
              <a:t>That data is then collected by the VA YRP team, updating a </a:t>
            </a:r>
            <a:r>
              <a:rPr lang="en-US" dirty="0" err="1">
                <a:latin typeface="-apple-system"/>
              </a:rPr>
              <a:t>Sharepoint</a:t>
            </a:r>
            <a:r>
              <a:rPr lang="en-US" dirty="0">
                <a:latin typeface="-apple-system"/>
              </a:rPr>
              <a:t> spreadsheet.</a:t>
            </a:r>
          </a:p>
          <a:p>
            <a:pPr marL="285750" indent="-285750">
              <a:buFont typeface="Arial" panose="020B0604020202020204" pitchFamily="34" charset="0"/>
              <a:buChar char="•"/>
            </a:pPr>
            <a:endParaRPr lang="en-US" dirty="0">
              <a:latin typeface="-apple-system"/>
            </a:endParaRPr>
          </a:p>
          <a:p>
            <a:pPr marL="285750" indent="-285750">
              <a:buFont typeface="Arial" panose="020B0604020202020204" pitchFamily="34" charset="0"/>
              <a:buChar char="•"/>
            </a:pPr>
            <a:r>
              <a:rPr lang="en-US" dirty="0">
                <a:latin typeface="-apple-system"/>
              </a:rPr>
              <a:t>The </a:t>
            </a:r>
            <a:r>
              <a:rPr lang="en-US" dirty="0" err="1">
                <a:latin typeface="-apple-system"/>
              </a:rPr>
              <a:t>Sharepoint</a:t>
            </a:r>
            <a:r>
              <a:rPr lang="en-US" dirty="0">
                <a:latin typeface="-apple-system"/>
              </a:rPr>
              <a:t> team then uploads the CSV to the GIDS data base, where the data is normalized.</a:t>
            </a:r>
          </a:p>
          <a:p>
            <a:pPr marL="285750" indent="-285750">
              <a:buFont typeface="Arial" panose="020B0604020202020204" pitchFamily="34" charset="0"/>
              <a:buChar char="•"/>
            </a:pPr>
            <a:endParaRPr lang="en-US" dirty="0">
              <a:latin typeface="-apple-system"/>
            </a:endParaRPr>
          </a:p>
          <a:p>
            <a:pPr marL="285750" indent="-285750">
              <a:buFont typeface="Arial" panose="020B0604020202020204" pitchFamily="34" charset="0"/>
              <a:buChar char="•"/>
            </a:pPr>
            <a:r>
              <a:rPr lang="en-US" dirty="0">
                <a:latin typeface="-apple-system"/>
              </a:rPr>
              <a:t>This data is now available to the front end client via the vets-</a:t>
            </a:r>
            <a:r>
              <a:rPr lang="en-US" dirty="0" err="1">
                <a:latin typeface="-apple-system"/>
              </a:rPr>
              <a:t>api</a:t>
            </a:r>
            <a:r>
              <a:rPr lang="en-US" dirty="0">
                <a:latin typeface="-apple-system"/>
              </a:rPr>
              <a:t> endpoint.</a:t>
            </a:r>
          </a:p>
          <a:p>
            <a:endParaRPr lang="en-US" dirty="0">
              <a:latin typeface="-apple-system"/>
            </a:endParaRPr>
          </a:p>
          <a:p>
            <a:r>
              <a:rPr lang="en-US" sz="900" dirty="0">
                <a:latin typeface="-apple-system"/>
              </a:rPr>
              <a:t>Note: </a:t>
            </a:r>
          </a:p>
          <a:p>
            <a:r>
              <a:rPr lang="en-US" sz="900" dirty="0">
                <a:latin typeface="-apple-system"/>
              </a:rPr>
              <a:t>What about previous year data?</a:t>
            </a:r>
          </a:p>
        </p:txBody>
      </p:sp>
    </p:spTree>
    <p:extLst>
      <p:ext uri="{BB962C8B-B14F-4D97-AF65-F5344CB8AC3E}">
        <p14:creationId xmlns:p14="http://schemas.microsoft.com/office/powerpoint/2010/main" val="214279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67BA-6306-5A4A-A3E6-A791822A49C5}"/>
              </a:ext>
            </a:extLst>
          </p:cNvPr>
          <p:cNvSpPr>
            <a:spLocks noGrp="1"/>
          </p:cNvSpPr>
          <p:nvPr>
            <p:ph type="title"/>
          </p:nvPr>
        </p:nvSpPr>
        <p:spPr>
          <a:xfrm>
            <a:off x="244080" y="64182"/>
            <a:ext cx="8386448" cy="629840"/>
          </a:xfrm>
        </p:spPr>
        <p:txBody>
          <a:bodyPr>
            <a:normAutofit/>
          </a:bodyPr>
          <a:lstStyle/>
          <a:p>
            <a:r>
              <a:rPr lang="en-US" sz="2800"/>
              <a:t>What We’ve Learned (so far)</a:t>
            </a:r>
            <a:endParaRPr lang="en-US" sz="2800" dirty="0"/>
          </a:p>
        </p:txBody>
      </p:sp>
      <p:sp>
        <p:nvSpPr>
          <p:cNvPr id="4" name="Rectangle 3">
            <a:extLst>
              <a:ext uri="{FF2B5EF4-FFF2-40B4-BE49-F238E27FC236}">
                <a16:creationId xmlns:a16="http://schemas.microsoft.com/office/drawing/2014/main" id="{58F056BC-14EF-C84F-B168-ADF1CB7A5D01}"/>
              </a:ext>
            </a:extLst>
          </p:cNvPr>
          <p:cNvSpPr/>
          <p:nvPr/>
        </p:nvSpPr>
        <p:spPr>
          <a:xfrm>
            <a:off x="244080" y="886527"/>
            <a:ext cx="3302684" cy="3016210"/>
          </a:xfrm>
          <a:prstGeom prst="rect">
            <a:avLst/>
          </a:prstGeom>
        </p:spPr>
        <p:txBody>
          <a:bodyPr wrap="square">
            <a:spAutoFit/>
          </a:bodyPr>
          <a:lstStyle/>
          <a:p>
            <a:pPr marL="457200" lvl="0" indent="-323850">
              <a:buClr>
                <a:srgbClr val="000000"/>
              </a:buClr>
              <a:buSzPts val="1500"/>
              <a:buChar char="●"/>
            </a:pPr>
            <a:r>
              <a:rPr lang="en-US" sz="1600" dirty="0">
                <a:solidFill>
                  <a:srgbClr val="000000"/>
                </a:solidFill>
              </a:rPr>
              <a:t>Significant increase (over 30%) in views for the Yellow Ribbon school data, compared to the legacy experience</a:t>
            </a:r>
            <a:br>
              <a:rPr lang="en-US" sz="1600" dirty="0">
                <a:solidFill>
                  <a:srgbClr val="000000"/>
                </a:solidFill>
              </a:rPr>
            </a:br>
            <a:endParaRPr lang="en-US" sz="1600" dirty="0">
              <a:solidFill>
                <a:srgbClr val="000000"/>
              </a:solidFill>
            </a:endParaRPr>
          </a:p>
          <a:p>
            <a:pPr marL="457200" lvl="0" indent="-323850">
              <a:buClr>
                <a:srgbClr val="000000"/>
              </a:buClr>
              <a:buSzPts val="1500"/>
              <a:buChar char="●"/>
            </a:pPr>
            <a:r>
              <a:rPr lang="en-US" sz="1600" dirty="0">
                <a:solidFill>
                  <a:srgbClr val="000000"/>
                </a:solidFill>
              </a:rPr>
              <a:t>Over half of the views for the new tool result in a user exploring the Yellow Ribbon Program page, which offers information on the program and how to apply</a:t>
            </a:r>
            <a:br>
              <a:rPr lang="en-US" sz="1400" dirty="0">
                <a:solidFill>
                  <a:srgbClr val="000000"/>
                </a:solidFill>
              </a:rPr>
            </a:br>
            <a:endParaRPr lang="en-US" sz="1400" dirty="0">
              <a:solidFill>
                <a:srgbClr val="000000"/>
              </a:solidFill>
            </a:endParaRPr>
          </a:p>
        </p:txBody>
      </p:sp>
      <p:pic>
        <p:nvPicPr>
          <p:cNvPr id="6" name="Picture 5">
            <a:extLst>
              <a:ext uri="{FF2B5EF4-FFF2-40B4-BE49-F238E27FC236}">
                <a16:creationId xmlns:a16="http://schemas.microsoft.com/office/drawing/2014/main" id="{C5FC2680-6EC7-2244-92A5-AD640C398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265" y="1105273"/>
            <a:ext cx="4441517" cy="2706847"/>
          </a:xfrm>
          <a:prstGeom prst="rect">
            <a:avLst/>
          </a:prstGeom>
        </p:spPr>
      </p:pic>
      <p:sp>
        <p:nvSpPr>
          <p:cNvPr id="3" name="Rectangle 2">
            <a:extLst>
              <a:ext uri="{FF2B5EF4-FFF2-40B4-BE49-F238E27FC236}">
                <a16:creationId xmlns:a16="http://schemas.microsoft.com/office/drawing/2014/main" id="{5E7A068A-4719-B249-A512-05D45B3E8B8C}"/>
              </a:ext>
            </a:extLst>
          </p:cNvPr>
          <p:cNvSpPr/>
          <p:nvPr/>
        </p:nvSpPr>
        <p:spPr>
          <a:xfrm>
            <a:off x="5366327" y="886527"/>
            <a:ext cx="3407952" cy="5370701"/>
          </a:xfrm>
          <a:prstGeom prst="rect">
            <a:avLst/>
          </a:prstGeom>
        </p:spPr>
        <p:txBody>
          <a:bodyPr wrap="square">
            <a:spAutoFit/>
          </a:bodyPr>
          <a:lstStyle/>
          <a:p>
            <a:r>
              <a:rPr lang="en-US" dirty="0">
                <a:solidFill>
                  <a:srgbClr val="222222"/>
                </a:solidFill>
                <a:latin typeface="Arial" panose="020B0604020202020204" pitchFamily="34" charset="0"/>
              </a:rPr>
              <a:t>Hello – sharing Yellow Ribbon school search tool data for the past 30 days: </a:t>
            </a:r>
            <a:r>
              <a:rPr lang="en-US" b="1" dirty="0">
                <a:solidFill>
                  <a:srgbClr val="222222"/>
                </a:solidFill>
                <a:latin typeface="Arial" panose="020B0604020202020204" pitchFamily="34" charset="0"/>
              </a:rPr>
              <a:t>Oct 10 – Nov 8.</a:t>
            </a:r>
            <a:r>
              <a:rPr lang="en-US" dirty="0">
                <a:solidFill>
                  <a:srgbClr val="222222"/>
                </a:solidFill>
                <a:latin typeface="Arial" panose="020B0604020202020204" pitchFamily="34" charset="0"/>
              </a:rPr>
              <a:t> Compared to the period Aug – September, this is 12% lower volume. There was a big spike in August – perhaps that is due to the time of the year when students are starting or planning for the new school year?  Despite the pandemic, students still seem to be looking up YR participating schools.</a:t>
            </a:r>
          </a:p>
          <a:p>
            <a:r>
              <a:rPr lang="en-US" dirty="0">
                <a:solidFill>
                  <a:srgbClr val="222222"/>
                </a:solidFill>
                <a:latin typeface="Arial" panose="020B0604020202020204" pitchFamily="34" charset="0"/>
              </a:rPr>
              <a:t> </a:t>
            </a:r>
          </a:p>
          <a:p>
            <a:r>
              <a:rPr lang="en-US" b="1" dirty="0">
                <a:solidFill>
                  <a:srgbClr val="000000"/>
                </a:solidFill>
                <a:latin typeface="Arial" panose="020B0604020202020204" pitchFamily="34" charset="0"/>
              </a:rPr>
              <a:t>8,892 unique searches (excludes traffic on VA network)</a:t>
            </a:r>
            <a:endParaRPr lang="en-US" dirty="0">
              <a:solidFill>
                <a:srgbClr val="222222"/>
              </a:solidFill>
              <a:latin typeface="Arial" panose="020B0604020202020204" pitchFamily="34" charset="0"/>
            </a:endParaRPr>
          </a:p>
          <a:p>
            <a:r>
              <a:rPr lang="en-US" b="1" dirty="0">
                <a:solidFill>
                  <a:srgbClr val="000000"/>
                </a:solidFill>
                <a:latin typeface="Arial" panose="020B0604020202020204" pitchFamily="34" charset="0"/>
              </a:rPr>
              <a:t>1,830 (of 8892) on mobile or tablet</a:t>
            </a:r>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 </a:t>
            </a:r>
          </a:p>
          <a:p>
            <a:r>
              <a:rPr lang="en-US" b="1" dirty="0">
                <a:solidFill>
                  <a:srgbClr val="000000"/>
                </a:solidFill>
                <a:latin typeface="Arial" panose="020B0604020202020204" pitchFamily="34" charset="0"/>
              </a:rPr>
              <a:t>Top 10 schools searched for (and search refinements):</a:t>
            </a:r>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 </a:t>
            </a:r>
          </a:p>
          <a:p>
            <a:pPr>
              <a:buFont typeface="+mj-lt"/>
              <a:buAutoNum type="arabicPeriod"/>
            </a:pPr>
            <a:r>
              <a:rPr lang="en-US" sz="1000" dirty="0" err="1">
                <a:solidFill>
                  <a:srgbClr val="000000"/>
                </a:solidFill>
                <a:latin typeface="Calibri" panose="020F0502020204030204" pitchFamily="34" charset="0"/>
              </a:rPr>
              <a:t>nyu</a:t>
            </a:r>
            <a:r>
              <a:rPr lang="en-US" sz="1000" dirty="0">
                <a:solidFill>
                  <a:srgbClr val="000000"/>
                </a:solidFill>
                <a:latin typeface="Calibri" panose="020F0502020204030204" pitchFamily="34" charset="0"/>
              </a:rPr>
              <a:t> (refined search term: “new </a:t>
            </a:r>
            <a:r>
              <a:rPr lang="en-US" sz="1000" dirty="0" err="1">
                <a:solidFill>
                  <a:srgbClr val="000000"/>
                </a:solidFill>
                <a:latin typeface="Calibri" panose="020F0502020204030204" pitchFamily="34" charset="0"/>
              </a:rPr>
              <a:t>york</a:t>
            </a:r>
            <a:r>
              <a:rPr lang="en-US" sz="1000" dirty="0">
                <a:solidFill>
                  <a:srgbClr val="000000"/>
                </a:solidFill>
                <a:latin typeface="Calibri" panose="020F0502020204030204" pitchFamily="34" charset="0"/>
              </a:rPr>
              <a:t> university”)</a:t>
            </a:r>
            <a:endParaRPr lang="en-US" sz="1000" dirty="0">
              <a:solidFill>
                <a:srgbClr val="222222"/>
              </a:solidFill>
              <a:latin typeface="Calibri" panose="020F0502020204030204" pitchFamily="34" charset="0"/>
            </a:endParaRPr>
          </a:p>
          <a:p>
            <a:pPr>
              <a:buFont typeface="+mj-lt"/>
              <a:buAutoNum type="arabicPeriod"/>
            </a:pPr>
            <a:r>
              <a:rPr lang="en-US" sz="1000" dirty="0" err="1">
                <a:solidFill>
                  <a:srgbClr val="000000"/>
                </a:solidFill>
                <a:latin typeface="Calibri" panose="020F0502020204030204" pitchFamily="34" charset="0"/>
              </a:rPr>
              <a:t>columbia</a:t>
            </a:r>
            <a:r>
              <a:rPr lang="en-US" sz="1000" dirty="0">
                <a:solidFill>
                  <a:srgbClr val="000000"/>
                </a:solidFill>
                <a:latin typeface="Calibri" panose="020F0502020204030204" pitchFamily="34" charset="0"/>
              </a:rPr>
              <a:t> (refined search term: “</a:t>
            </a:r>
            <a:r>
              <a:rPr lang="en-US" sz="1000" dirty="0" err="1">
                <a:solidFill>
                  <a:srgbClr val="000000"/>
                </a:solidFill>
                <a:latin typeface="Calibri" panose="020F0502020204030204" pitchFamily="34" charset="0"/>
              </a:rPr>
              <a:t>columbia</a:t>
            </a:r>
            <a:r>
              <a:rPr lang="en-US" sz="1000" dirty="0">
                <a:solidFill>
                  <a:srgbClr val="000000"/>
                </a:solidFill>
                <a:latin typeface="Calibri" panose="020F0502020204030204" pitchFamily="34" charset="0"/>
              </a:rPr>
              <a:t> university”)</a:t>
            </a:r>
            <a:endParaRPr lang="en-US" sz="1000" dirty="0">
              <a:solidFill>
                <a:srgbClr val="222222"/>
              </a:solidFill>
              <a:latin typeface="Calibri" panose="020F0502020204030204" pitchFamily="34" charset="0"/>
            </a:endParaRPr>
          </a:p>
          <a:p>
            <a:pPr>
              <a:buFont typeface="+mj-lt"/>
              <a:buAutoNum type="arabicPeriod"/>
            </a:pPr>
            <a:r>
              <a:rPr lang="en-US" sz="1000" dirty="0" err="1">
                <a:solidFill>
                  <a:srgbClr val="000000"/>
                </a:solidFill>
                <a:latin typeface="Calibri" panose="020F0502020204030204" pitchFamily="34" charset="0"/>
              </a:rPr>
              <a:t>harvard</a:t>
            </a:r>
            <a:r>
              <a:rPr lang="en-US" sz="1000" dirty="0">
                <a:solidFill>
                  <a:srgbClr val="000000"/>
                </a:solidFill>
                <a:latin typeface="Calibri" panose="020F0502020204030204" pitchFamily="34" charset="0"/>
              </a:rPr>
              <a:t> ( </a:t>
            </a:r>
            <a:r>
              <a:rPr lang="en-US" sz="1000" dirty="0" err="1">
                <a:solidFill>
                  <a:srgbClr val="000000"/>
                </a:solidFill>
                <a:latin typeface="Wingdings" pitchFamily="2" charset="2"/>
              </a:rPr>
              <a:t>à</a:t>
            </a:r>
            <a:r>
              <a:rPr lang="en-US" sz="1000" dirty="0">
                <a:solidFill>
                  <a:srgbClr val="000000"/>
                </a:solidFill>
                <a:latin typeface="Calibri" panose="020F0502020204030204" pitchFamily="34" charset="0"/>
              </a:rPr>
              <a:t> </a:t>
            </a:r>
            <a:r>
              <a:rPr lang="en-US" sz="1000" dirty="0" err="1">
                <a:solidFill>
                  <a:srgbClr val="000000"/>
                </a:solidFill>
                <a:latin typeface="Calibri" panose="020F0502020204030204" pitchFamily="34" charset="0"/>
              </a:rPr>
              <a:t>yale</a:t>
            </a:r>
            <a:r>
              <a:rPr lang="en-US" sz="1000" dirty="0">
                <a:solidFill>
                  <a:srgbClr val="000000"/>
                </a:solidFill>
                <a:latin typeface="Calibri" panose="020F0502020204030204" pitchFamily="34" charset="0"/>
              </a:rPr>
              <a:t>)</a:t>
            </a:r>
            <a:endParaRPr lang="en-US" sz="1000" dirty="0">
              <a:solidFill>
                <a:srgbClr val="222222"/>
              </a:solidFill>
              <a:latin typeface="Calibri" panose="020F0502020204030204" pitchFamily="34" charset="0"/>
            </a:endParaRPr>
          </a:p>
          <a:p>
            <a:pPr>
              <a:buFont typeface="+mj-lt"/>
              <a:buAutoNum type="arabicPeriod"/>
            </a:pPr>
            <a:r>
              <a:rPr lang="en-US" sz="1000" dirty="0" err="1">
                <a:solidFill>
                  <a:srgbClr val="000000"/>
                </a:solidFill>
                <a:latin typeface="Calibri" panose="020F0502020204030204" pitchFamily="34" charset="0"/>
              </a:rPr>
              <a:t>yale</a:t>
            </a:r>
            <a:r>
              <a:rPr lang="en-US" sz="1000" dirty="0">
                <a:solidFill>
                  <a:srgbClr val="000000"/>
                </a:solidFill>
                <a:latin typeface="Calibri" panose="020F0502020204030204" pitchFamily="34" charset="0"/>
              </a:rPr>
              <a:t> ( </a:t>
            </a:r>
            <a:r>
              <a:rPr lang="en-US" sz="1000" dirty="0" err="1">
                <a:solidFill>
                  <a:srgbClr val="000000"/>
                </a:solidFill>
                <a:latin typeface="Wingdings" pitchFamily="2" charset="2"/>
              </a:rPr>
              <a:t>à</a:t>
            </a:r>
            <a:r>
              <a:rPr lang="en-US" sz="1000" dirty="0" err="1">
                <a:solidFill>
                  <a:srgbClr val="000000"/>
                </a:solidFill>
                <a:latin typeface="Calibri" panose="020F0502020204030204" pitchFamily="34" charset="0"/>
              </a:rPr>
              <a:t>harvard</a:t>
            </a:r>
            <a:r>
              <a:rPr lang="en-US" sz="1000" dirty="0">
                <a:solidFill>
                  <a:srgbClr val="000000"/>
                </a:solidFill>
                <a:latin typeface="Calibri" panose="020F0502020204030204" pitchFamily="34" charset="0"/>
              </a:rPr>
              <a:t>)</a:t>
            </a:r>
            <a:endParaRPr lang="en-US" sz="1000" dirty="0">
              <a:solidFill>
                <a:srgbClr val="222222"/>
              </a:solidFill>
              <a:latin typeface="Calibri" panose="020F0502020204030204" pitchFamily="34" charset="0"/>
            </a:endParaRPr>
          </a:p>
          <a:p>
            <a:pPr>
              <a:buFont typeface="+mj-lt"/>
              <a:buAutoNum type="arabicPeriod"/>
            </a:pPr>
            <a:r>
              <a:rPr lang="en-US" sz="1000" dirty="0" err="1">
                <a:solidFill>
                  <a:srgbClr val="000000"/>
                </a:solidFill>
                <a:latin typeface="Calibri" panose="020F0502020204030204" pitchFamily="34" charset="0"/>
              </a:rPr>
              <a:t>usc</a:t>
            </a:r>
            <a:r>
              <a:rPr lang="en-US" sz="1000" dirty="0">
                <a:solidFill>
                  <a:srgbClr val="000000"/>
                </a:solidFill>
                <a:latin typeface="Calibri" panose="020F0502020204030204" pitchFamily="34" charset="0"/>
              </a:rPr>
              <a:t> (</a:t>
            </a:r>
            <a:r>
              <a:rPr lang="en-US" sz="1000" dirty="0" err="1">
                <a:solidFill>
                  <a:srgbClr val="000000"/>
                </a:solidFill>
                <a:latin typeface="Wingdings" pitchFamily="2" charset="2"/>
              </a:rPr>
              <a:t>à</a:t>
            </a:r>
            <a:r>
              <a:rPr lang="en-US" sz="1000" dirty="0">
                <a:solidFill>
                  <a:srgbClr val="000000"/>
                </a:solidFill>
                <a:latin typeface="Calibri" panose="020F0502020204030204" pitchFamily="34" charset="0"/>
              </a:rPr>
              <a:t> university of southern </a:t>
            </a:r>
            <a:r>
              <a:rPr lang="en-US" sz="1000" dirty="0" err="1">
                <a:solidFill>
                  <a:srgbClr val="000000"/>
                </a:solidFill>
                <a:latin typeface="Calibri" panose="020F0502020204030204" pitchFamily="34" charset="0"/>
              </a:rPr>
              <a:t>california</a:t>
            </a:r>
            <a:r>
              <a:rPr lang="en-US" sz="1000" dirty="0">
                <a:solidFill>
                  <a:srgbClr val="000000"/>
                </a:solidFill>
                <a:latin typeface="Calibri" panose="020F0502020204030204" pitchFamily="34" charset="0"/>
              </a:rPr>
              <a:t>)</a:t>
            </a:r>
            <a:endParaRPr lang="en-US" sz="1000" dirty="0">
              <a:solidFill>
                <a:srgbClr val="222222"/>
              </a:solidFill>
              <a:latin typeface="Calibri" panose="020F0502020204030204" pitchFamily="34" charset="0"/>
            </a:endParaRPr>
          </a:p>
          <a:p>
            <a:pPr>
              <a:buFont typeface="+mj-lt"/>
              <a:buAutoNum type="arabicPeriod"/>
            </a:pPr>
            <a:r>
              <a:rPr lang="en-US" sz="1000" dirty="0" err="1">
                <a:solidFill>
                  <a:srgbClr val="000000"/>
                </a:solidFill>
                <a:latin typeface="Calibri" panose="020F0502020204030204" pitchFamily="34" charset="0"/>
              </a:rPr>
              <a:t>stanford</a:t>
            </a:r>
            <a:r>
              <a:rPr lang="en-US" sz="1000" dirty="0">
                <a:solidFill>
                  <a:srgbClr val="000000"/>
                </a:solidFill>
                <a:latin typeface="Calibri" panose="020F0502020204030204" pitchFamily="34" charset="0"/>
              </a:rPr>
              <a:t> (</a:t>
            </a:r>
            <a:r>
              <a:rPr lang="en-US" sz="1000" dirty="0" err="1">
                <a:solidFill>
                  <a:srgbClr val="000000"/>
                </a:solidFill>
                <a:latin typeface="Wingdings" pitchFamily="2" charset="2"/>
              </a:rPr>
              <a:t>à</a:t>
            </a:r>
            <a:r>
              <a:rPr lang="en-US" sz="1000" dirty="0" err="1">
                <a:solidFill>
                  <a:srgbClr val="000000"/>
                </a:solidFill>
                <a:latin typeface="Calibri" panose="020F0502020204030204" pitchFamily="34" charset="0"/>
              </a:rPr>
              <a:t>harvard</a:t>
            </a:r>
            <a:r>
              <a:rPr lang="en-US" sz="1000" dirty="0">
                <a:solidFill>
                  <a:srgbClr val="000000"/>
                </a:solidFill>
                <a:latin typeface="Calibri" panose="020F0502020204030204" pitchFamily="34" charset="0"/>
              </a:rPr>
              <a:t>)</a:t>
            </a:r>
            <a:endParaRPr lang="en-US" sz="1000" dirty="0">
              <a:solidFill>
                <a:srgbClr val="222222"/>
              </a:solidFill>
              <a:latin typeface="Calibri" panose="020F0502020204030204" pitchFamily="34" charset="0"/>
            </a:endParaRPr>
          </a:p>
          <a:p>
            <a:pPr>
              <a:buFont typeface="+mj-lt"/>
              <a:buAutoNum type="arabicPeriod"/>
            </a:pPr>
            <a:r>
              <a:rPr lang="en-US" sz="1000" dirty="0" err="1">
                <a:solidFill>
                  <a:srgbClr val="000000"/>
                </a:solidFill>
                <a:latin typeface="Calibri" panose="020F0502020204030204" pitchFamily="34" charset="0"/>
              </a:rPr>
              <a:t>harvard</a:t>
            </a:r>
            <a:r>
              <a:rPr lang="en-US" sz="1000" dirty="0">
                <a:solidFill>
                  <a:srgbClr val="000000"/>
                </a:solidFill>
                <a:latin typeface="Calibri" panose="020F0502020204030204" pitchFamily="34" charset="0"/>
              </a:rPr>
              <a:t> (</a:t>
            </a:r>
            <a:r>
              <a:rPr lang="en-US" sz="1000" dirty="0" err="1">
                <a:solidFill>
                  <a:srgbClr val="000000"/>
                </a:solidFill>
                <a:latin typeface="Wingdings" pitchFamily="2" charset="2"/>
              </a:rPr>
              <a:t>à</a:t>
            </a:r>
            <a:r>
              <a:rPr lang="en-US" sz="1000" dirty="0">
                <a:solidFill>
                  <a:srgbClr val="000000"/>
                </a:solidFill>
                <a:latin typeface="Calibri" panose="020F0502020204030204" pitchFamily="34" charset="0"/>
              </a:rPr>
              <a:t> </a:t>
            </a:r>
            <a:r>
              <a:rPr lang="en-US" sz="1000" dirty="0" err="1">
                <a:solidFill>
                  <a:srgbClr val="000000"/>
                </a:solidFill>
                <a:latin typeface="Calibri" panose="020F0502020204030204" pitchFamily="34" charset="0"/>
              </a:rPr>
              <a:t>princeton</a:t>
            </a:r>
            <a:r>
              <a:rPr lang="en-US" sz="1000" dirty="0">
                <a:solidFill>
                  <a:srgbClr val="000000"/>
                </a:solidFill>
                <a:latin typeface="Calibri" panose="020F0502020204030204" pitchFamily="34" charset="0"/>
              </a:rPr>
              <a:t>)</a:t>
            </a:r>
            <a:endParaRPr lang="en-US" sz="1000" dirty="0">
              <a:solidFill>
                <a:srgbClr val="222222"/>
              </a:solidFill>
              <a:latin typeface="Calibri" panose="020F0502020204030204" pitchFamily="34" charset="0"/>
            </a:endParaRPr>
          </a:p>
          <a:p>
            <a:pPr>
              <a:buFont typeface="+mj-lt"/>
              <a:buAutoNum type="arabicPeriod"/>
            </a:pPr>
            <a:r>
              <a:rPr lang="en-US" sz="1000" dirty="0" err="1">
                <a:solidFill>
                  <a:srgbClr val="000000"/>
                </a:solidFill>
                <a:latin typeface="Calibri" panose="020F0502020204030204" pitchFamily="34" charset="0"/>
              </a:rPr>
              <a:t>harvard</a:t>
            </a:r>
            <a:r>
              <a:rPr lang="en-US" sz="1000" dirty="0">
                <a:solidFill>
                  <a:srgbClr val="000000"/>
                </a:solidFill>
                <a:latin typeface="Calibri" panose="020F0502020204030204" pitchFamily="34" charset="0"/>
              </a:rPr>
              <a:t> ( </a:t>
            </a:r>
            <a:r>
              <a:rPr lang="en-US" sz="1000" dirty="0" err="1">
                <a:solidFill>
                  <a:srgbClr val="000000"/>
                </a:solidFill>
                <a:latin typeface="Wingdings" pitchFamily="2" charset="2"/>
              </a:rPr>
              <a:t>à</a:t>
            </a:r>
            <a:r>
              <a:rPr lang="en-US" sz="1000" dirty="0">
                <a:solidFill>
                  <a:srgbClr val="000000"/>
                </a:solidFill>
                <a:latin typeface="Calibri" panose="020F0502020204030204" pitchFamily="34" charset="0"/>
              </a:rPr>
              <a:t> </a:t>
            </a:r>
            <a:r>
              <a:rPr lang="en-US" sz="1000" dirty="0" err="1">
                <a:solidFill>
                  <a:srgbClr val="000000"/>
                </a:solidFill>
                <a:latin typeface="Calibri" panose="020F0502020204030204" pitchFamily="34" charset="0"/>
              </a:rPr>
              <a:t>stanford</a:t>
            </a:r>
            <a:r>
              <a:rPr lang="en-US" sz="1000" dirty="0">
                <a:solidFill>
                  <a:srgbClr val="000000"/>
                </a:solidFill>
                <a:latin typeface="Calibri" panose="020F0502020204030204" pitchFamily="34" charset="0"/>
              </a:rPr>
              <a:t>)</a:t>
            </a:r>
            <a:endParaRPr lang="en-US" sz="1000" dirty="0">
              <a:solidFill>
                <a:srgbClr val="222222"/>
              </a:solidFill>
              <a:latin typeface="Calibri" panose="020F0502020204030204" pitchFamily="34" charset="0"/>
            </a:endParaRPr>
          </a:p>
          <a:p>
            <a:pPr>
              <a:buFont typeface="+mj-lt"/>
              <a:buAutoNum type="arabicPeriod"/>
            </a:pPr>
            <a:r>
              <a:rPr lang="en-US" sz="1000" dirty="0" err="1">
                <a:solidFill>
                  <a:srgbClr val="000000"/>
                </a:solidFill>
                <a:latin typeface="Calibri" panose="020F0502020204030204" pitchFamily="34" charset="0"/>
              </a:rPr>
              <a:t>ucla</a:t>
            </a:r>
            <a:r>
              <a:rPr lang="en-US" sz="1000" dirty="0">
                <a:solidFill>
                  <a:srgbClr val="000000"/>
                </a:solidFill>
                <a:latin typeface="Calibri" panose="020F0502020204030204" pitchFamily="34" charset="0"/>
              </a:rPr>
              <a:t> (</a:t>
            </a:r>
            <a:r>
              <a:rPr lang="en-US" sz="1000" dirty="0" err="1">
                <a:solidFill>
                  <a:srgbClr val="000000"/>
                </a:solidFill>
                <a:latin typeface="Wingdings" pitchFamily="2" charset="2"/>
              </a:rPr>
              <a:t>à</a:t>
            </a:r>
            <a:r>
              <a:rPr lang="en-US" sz="1000" dirty="0">
                <a:solidFill>
                  <a:srgbClr val="000000"/>
                </a:solidFill>
                <a:latin typeface="Calibri" panose="020F0502020204030204" pitchFamily="34" charset="0"/>
              </a:rPr>
              <a:t> university of </a:t>
            </a:r>
            <a:r>
              <a:rPr lang="en-US" sz="1000" dirty="0" err="1">
                <a:solidFill>
                  <a:srgbClr val="000000"/>
                </a:solidFill>
                <a:latin typeface="Calibri" panose="020F0502020204030204" pitchFamily="34" charset="0"/>
              </a:rPr>
              <a:t>california</a:t>
            </a:r>
            <a:r>
              <a:rPr lang="en-US" sz="1000" dirty="0">
                <a:solidFill>
                  <a:srgbClr val="000000"/>
                </a:solidFill>
                <a:latin typeface="Calibri" panose="020F0502020204030204" pitchFamily="34" charset="0"/>
              </a:rPr>
              <a:t>)</a:t>
            </a:r>
            <a:endParaRPr lang="en-US" sz="1000" dirty="0">
              <a:solidFill>
                <a:srgbClr val="222222"/>
              </a:solidFill>
              <a:latin typeface="Calibri" panose="020F0502020204030204" pitchFamily="34" charset="0"/>
            </a:endParaRPr>
          </a:p>
          <a:p>
            <a:pPr>
              <a:buFont typeface="+mj-lt"/>
              <a:buAutoNum type="arabicPeriod"/>
            </a:pPr>
            <a:r>
              <a:rPr lang="en-US" sz="1000" dirty="0" err="1">
                <a:solidFill>
                  <a:srgbClr val="000000"/>
                </a:solidFill>
                <a:latin typeface="Calibri" panose="020F0502020204030204" pitchFamily="34" charset="0"/>
              </a:rPr>
              <a:t>boston</a:t>
            </a:r>
            <a:r>
              <a:rPr lang="en-US" sz="1000" dirty="0">
                <a:solidFill>
                  <a:srgbClr val="000000"/>
                </a:solidFill>
                <a:latin typeface="Calibri" panose="020F0502020204030204" pitchFamily="34" charset="0"/>
              </a:rPr>
              <a:t> college (</a:t>
            </a:r>
            <a:r>
              <a:rPr lang="en-US" sz="1000" dirty="0" err="1">
                <a:solidFill>
                  <a:srgbClr val="000000"/>
                </a:solidFill>
                <a:latin typeface="Wingdings" pitchFamily="2" charset="2"/>
              </a:rPr>
              <a:t>à</a:t>
            </a:r>
            <a:r>
              <a:rPr lang="en-US" sz="1000" dirty="0">
                <a:solidFill>
                  <a:srgbClr val="000000"/>
                </a:solidFill>
                <a:latin typeface="Calibri" panose="020F0502020204030204" pitchFamily="34" charset="0"/>
              </a:rPr>
              <a:t> </a:t>
            </a:r>
            <a:r>
              <a:rPr lang="en-US" sz="1000" dirty="0" err="1">
                <a:solidFill>
                  <a:srgbClr val="000000"/>
                </a:solidFill>
                <a:latin typeface="Calibri" panose="020F0502020204030204" pitchFamily="34" charset="0"/>
              </a:rPr>
              <a:t>boston</a:t>
            </a:r>
            <a:r>
              <a:rPr lang="en-US" sz="1000" dirty="0">
                <a:solidFill>
                  <a:srgbClr val="000000"/>
                </a:solidFill>
                <a:latin typeface="Calibri" panose="020F0502020204030204" pitchFamily="34" charset="0"/>
              </a:rPr>
              <a:t> university)</a:t>
            </a:r>
            <a:endParaRPr lang="en-US" sz="1000" b="0" i="0" dirty="0">
              <a:solidFill>
                <a:srgbClr val="222222"/>
              </a:solidFill>
              <a:effectLst/>
              <a:latin typeface="Calibri" panose="020F0502020204030204" pitchFamily="34" charset="0"/>
            </a:endParaRPr>
          </a:p>
        </p:txBody>
      </p:sp>
    </p:spTree>
    <p:extLst>
      <p:ext uri="{BB962C8B-B14F-4D97-AF65-F5344CB8AC3E}">
        <p14:creationId xmlns:p14="http://schemas.microsoft.com/office/powerpoint/2010/main" val="3353554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67BA-6306-5A4A-A3E6-A791822A49C5}"/>
              </a:ext>
            </a:extLst>
          </p:cNvPr>
          <p:cNvSpPr>
            <a:spLocks noGrp="1"/>
          </p:cNvSpPr>
          <p:nvPr>
            <p:ph type="title"/>
          </p:nvPr>
        </p:nvSpPr>
        <p:spPr>
          <a:xfrm>
            <a:off x="244080" y="64182"/>
            <a:ext cx="8386448" cy="629840"/>
          </a:xfrm>
        </p:spPr>
        <p:txBody>
          <a:bodyPr>
            <a:normAutofit/>
          </a:bodyPr>
          <a:lstStyle/>
          <a:p>
            <a:r>
              <a:rPr lang="en-US" sz="2800" dirty="0"/>
              <a:t>What Comes Next</a:t>
            </a:r>
          </a:p>
        </p:txBody>
      </p:sp>
      <p:sp>
        <p:nvSpPr>
          <p:cNvPr id="3" name="TextBox 2">
            <a:extLst>
              <a:ext uri="{FF2B5EF4-FFF2-40B4-BE49-F238E27FC236}">
                <a16:creationId xmlns:a16="http://schemas.microsoft.com/office/drawing/2014/main" id="{8F08EADC-5144-E747-AB64-C44BA66A0374}"/>
              </a:ext>
            </a:extLst>
          </p:cNvPr>
          <p:cNvSpPr txBox="1"/>
          <p:nvPr/>
        </p:nvSpPr>
        <p:spPr>
          <a:xfrm>
            <a:off x="343959" y="704650"/>
            <a:ext cx="4420925" cy="5593839"/>
          </a:xfrm>
          <a:prstGeom prst="rect">
            <a:avLst/>
          </a:prstGeom>
          <a:noFill/>
        </p:spPr>
        <p:txBody>
          <a:bodyPr wrap="square" rtlCol="0">
            <a:spAutoFit/>
          </a:bodyPr>
          <a:lstStyle/>
          <a:p>
            <a:pPr marL="171450" indent="-171450">
              <a:buFont typeface="Wingdings" pitchFamily="2" charset="2"/>
              <a:buChar char="§"/>
            </a:pPr>
            <a:r>
              <a:rPr lang="en-US" sz="1150" dirty="0"/>
              <a:t>Side-by-side comparison functionality (de-scoped from MVP) (</a:t>
            </a:r>
            <a:r>
              <a:rPr lang="en-US" sz="1150" dirty="0">
                <a:hlinkClick r:id="rId3">
                  <a:extLst>
                    <a:ext uri="{A12FA001-AC4F-418D-AE19-62706E023703}">
                      <ahyp:hlinkClr xmlns:ahyp="http://schemas.microsoft.com/office/drawing/2018/hyperlinkcolor" val="tx"/>
                    </a:ext>
                  </a:extLst>
                </a:hlinkClick>
              </a:rPr>
              <a:t>https://vsateams.invisionapp.com/share/9SVV3Y8MBDP#/screens</a:t>
            </a:r>
            <a:r>
              <a:rPr lang="en-US" sz="1150" dirty="0"/>
              <a:t>)</a:t>
            </a:r>
            <a:br>
              <a:rPr lang="en-US" sz="1150" dirty="0"/>
            </a:br>
            <a:endParaRPr lang="en-US" sz="1150" dirty="0"/>
          </a:p>
          <a:p>
            <a:pPr marL="171450" indent="-171450">
              <a:buFont typeface="Wingdings" pitchFamily="2" charset="2"/>
              <a:buChar char="§"/>
            </a:pPr>
            <a:r>
              <a:rPr lang="en-US" sz="1150" dirty="0"/>
              <a:t>Ability to reduce the number of the initial search results via filtering (review search terms and filters used to better understand what Veteran students are searching for and how we could provide that to them sooner)</a:t>
            </a:r>
            <a:br>
              <a:rPr lang="en-US" sz="1150" dirty="0"/>
            </a:br>
            <a:endParaRPr lang="en-US" sz="1150" dirty="0"/>
          </a:p>
          <a:p>
            <a:pPr marL="171450" indent="-171450">
              <a:buFont typeface="Wingdings" pitchFamily="2" charset="2"/>
              <a:buChar char="§"/>
            </a:pPr>
            <a:r>
              <a:rPr lang="en-US" sz="1150" dirty="0"/>
              <a:t>Add support for searching school names by common abbreviations, so that searching for abbreviated school names like ‘USC’ would return results for ‘University of Southern California’ (6,000 schools in program/DB)</a:t>
            </a:r>
          </a:p>
          <a:p>
            <a:pPr marL="171450" indent="-171450">
              <a:buFont typeface="Wingdings" pitchFamily="2" charset="2"/>
              <a:buChar char="§"/>
            </a:pPr>
            <a:endParaRPr lang="en-US" sz="1150" dirty="0"/>
          </a:p>
          <a:p>
            <a:pPr marL="171450" indent="-171450">
              <a:buFont typeface="Wingdings" pitchFamily="2" charset="2"/>
              <a:buChar char="§"/>
            </a:pPr>
            <a:r>
              <a:rPr lang="en-US" sz="1150" dirty="0"/>
              <a:t>Bring YR participating school information into the benefit hub as a more dynamic, user-friendly content (#8347)</a:t>
            </a:r>
          </a:p>
          <a:p>
            <a:pPr marL="171450" indent="-171450">
              <a:buFont typeface="Wingdings" pitchFamily="2" charset="2"/>
              <a:buChar char="§"/>
            </a:pPr>
            <a:endParaRPr lang="en-US" sz="1150" dirty="0"/>
          </a:p>
          <a:p>
            <a:pPr marL="171450" indent="-171450">
              <a:buFont typeface="Wingdings" pitchFamily="2" charset="2"/>
              <a:buChar char="§"/>
            </a:pPr>
            <a:r>
              <a:rPr lang="en-US" sz="1150" dirty="0"/>
              <a:t>Does YRP tool need to be more findable by veterans?</a:t>
            </a:r>
          </a:p>
          <a:p>
            <a:pPr marL="171450" indent="-171450">
              <a:buFont typeface="Wingdings" pitchFamily="2" charset="2"/>
              <a:buChar char="§"/>
            </a:pPr>
            <a:endParaRPr lang="en-US" sz="1150" dirty="0"/>
          </a:p>
          <a:p>
            <a:pPr marL="171450" indent="-171450">
              <a:buFont typeface="Wingdings" pitchFamily="2" charset="2"/>
              <a:buChar char="§"/>
            </a:pPr>
            <a:r>
              <a:rPr lang="en-US" sz="1150" dirty="0"/>
              <a:t>Address accessibility issues (#8791, #9374, #9723)</a:t>
            </a:r>
          </a:p>
          <a:p>
            <a:pPr marL="171450" indent="-171450">
              <a:buFont typeface="Wingdings" pitchFamily="2" charset="2"/>
              <a:buChar char="§"/>
            </a:pPr>
            <a:endParaRPr lang="en-US" sz="1150" dirty="0"/>
          </a:p>
          <a:p>
            <a:pPr marL="171450" indent="-171450">
              <a:buFont typeface="Wingdings" pitchFamily="2" charset="2"/>
              <a:buChar char="§"/>
            </a:pPr>
            <a:r>
              <a:rPr lang="en-US" sz="1150" dirty="0"/>
              <a:t>Legacy program info need to be posted (e.g., two years back)?</a:t>
            </a:r>
          </a:p>
          <a:p>
            <a:endParaRPr lang="en-US" sz="1150" dirty="0"/>
          </a:p>
          <a:p>
            <a:pPr marL="171450" indent="-171450">
              <a:buFont typeface="Wingdings" pitchFamily="2" charset="2"/>
              <a:buChar char="§"/>
            </a:pPr>
            <a:r>
              <a:rPr lang="en-US" sz="1150" dirty="0"/>
              <a:t>Assess the impact of Yellow Ribbon tool on Post-911 GI Bill Benefit usage</a:t>
            </a:r>
          </a:p>
          <a:p>
            <a:pPr marL="514350" lvl="1" indent="-171450">
              <a:buFont typeface="Wingdings" pitchFamily="2" charset="2"/>
              <a:buChar char="§"/>
            </a:pPr>
            <a:r>
              <a:rPr lang="en-US" sz="1150" dirty="0"/>
              <a:t>Do note: Veterans will be confused about the difference between this and </a:t>
            </a:r>
            <a:r>
              <a:rPr lang="en-US" sz="1150" dirty="0">
                <a:hlinkClick r:id="rId4">
                  <a:extLst>
                    <a:ext uri="{A12FA001-AC4F-418D-AE19-62706E023703}">
                      <ahyp:hlinkClr xmlns:ahyp="http://schemas.microsoft.com/office/drawing/2018/hyperlinkcolor" val="tx"/>
                    </a:ext>
                  </a:extLst>
                </a:hlinkClick>
              </a:rPr>
              <a:t>the GI Bill Comparison Tool</a:t>
            </a:r>
            <a:r>
              <a:rPr lang="en-US" sz="1150" dirty="0"/>
              <a:t>, and not understand the need for two separate tools</a:t>
            </a:r>
          </a:p>
          <a:p>
            <a:endParaRPr lang="en-US" sz="1000" dirty="0">
              <a:solidFill>
                <a:srgbClr val="000000"/>
              </a:solidFill>
            </a:endParaRPr>
          </a:p>
          <a:p>
            <a:pPr marL="171450" indent="-171450">
              <a:buFontTx/>
              <a:buChar char="-"/>
            </a:pPr>
            <a:endParaRPr lang="en-US" sz="1000" dirty="0">
              <a:solidFill>
                <a:srgbClr val="000000"/>
              </a:solidFill>
            </a:endParaRPr>
          </a:p>
          <a:p>
            <a:pPr marL="285750" indent="-285750">
              <a:buFontTx/>
              <a:buChar char="-"/>
            </a:pPr>
            <a:endParaRPr lang="en-US" dirty="0"/>
          </a:p>
          <a:p>
            <a:pPr marL="285750" indent="-285750">
              <a:buFontTx/>
              <a:buChar char="-"/>
            </a:pPr>
            <a:endParaRPr lang="en-US" dirty="0"/>
          </a:p>
        </p:txBody>
      </p:sp>
      <p:pic>
        <p:nvPicPr>
          <p:cNvPr id="9" name="Picture 8">
            <a:extLst>
              <a:ext uri="{FF2B5EF4-FFF2-40B4-BE49-F238E27FC236}">
                <a16:creationId xmlns:a16="http://schemas.microsoft.com/office/drawing/2014/main" id="{62759887-074A-6E4F-BA31-62D23B43D3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398" y="238653"/>
            <a:ext cx="4332972" cy="4477405"/>
          </a:xfrm>
          <a:prstGeom prst="rect">
            <a:avLst/>
          </a:prstGeom>
        </p:spPr>
      </p:pic>
      <p:pic>
        <p:nvPicPr>
          <p:cNvPr id="7" name="Picture 6">
            <a:extLst>
              <a:ext uri="{FF2B5EF4-FFF2-40B4-BE49-F238E27FC236}">
                <a16:creationId xmlns:a16="http://schemas.microsoft.com/office/drawing/2014/main" id="{854A0A87-A4A8-8545-91CF-58709072389C}"/>
              </a:ext>
            </a:extLst>
          </p:cNvPr>
          <p:cNvPicPr>
            <a:picLocks noChangeAspect="1"/>
          </p:cNvPicPr>
          <p:nvPr/>
        </p:nvPicPr>
        <p:blipFill rotWithShape="1">
          <a:blip r:embed="rId6">
            <a:extLst>
              <a:ext uri="{28A0092B-C50C-407E-A947-70E740481C1C}">
                <a14:useLocalDpi xmlns:a14="http://schemas.microsoft.com/office/drawing/2010/main" val="0"/>
              </a:ext>
            </a:extLst>
          </a:blip>
          <a:srcRect l="25293" t="58066"/>
          <a:stretch/>
        </p:blipFill>
        <p:spPr>
          <a:xfrm>
            <a:off x="7547530" y="2810577"/>
            <a:ext cx="1553009" cy="650469"/>
          </a:xfrm>
          <a:prstGeom prst="rect">
            <a:avLst/>
          </a:prstGeom>
        </p:spPr>
      </p:pic>
      <p:sp>
        <p:nvSpPr>
          <p:cNvPr id="10" name="Rectangle 9">
            <a:extLst>
              <a:ext uri="{FF2B5EF4-FFF2-40B4-BE49-F238E27FC236}">
                <a16:creationId xmlns:a16="http://schemas.microsoft.com/office/drawing/2014/main" id="{D2873928-9F64-C947-AA30-524847C4FD54}"/>
              </a:ext>
            </a:extLst>
          </p:cNvPr>
          <p:cNvSpPr/>
          <p:nvPr/>
        </p:nvSpPr>
        <p:spPr>
          <a:xfrm>
            <a:off x="4764884" y="4705863"/>
            <a:ext cx="4572000" cy="369332"/>
          </a:xfrm>
          <a:prstGeom prst="rect">
            <a:avLst/>
          </a:prstGeom>
        </p:spPr>
        <p:txBody>
          <a:bodyPr>
            <a:spAutoFit/>
          </a:bodyPr>
          <a:lstStyle/>
          <a:p>
            <a:r>
              <a:rPr lang="en-US" sz="900" dirty="0"/>
              <a:t>https://</a:t>
            </a:r>
            <a:r>
              <a:rPr lang="en-US" sz="900" dirty="0" err="1"/>
              <a:t>github.com</a:t>
            </a:r>
            <a:r>
              <a:rPr lang="en-US" sz="900" dirty="0"/>
              <a:t>/department-of-veterans-affairs/</a:t>
            </a:r>
            <a:r>
              <a:rPr lang="en-US" sz="900" dirty="0" err="1"/>
              <a:t>va.gov</a:t>
            </a:r>
            <a:r>
              <a:rPr lang="en-US" sz="900" dirty="0"/>
              <a:t>-team/</a:t>
            </a:r>
            <a:r>
              <a:rPr lang="en-US" sz="900" dirty="0" err="1"/>
              <a:t>issues?q</a:t>
            </a:r>
            <a:r>
              <a:rPr lang="en-US" sz="900" dirty="0"/>
              <a:t>=is%3Aissue+is%3Aopen+Yellow+Ribbon+label%3Avsa-public-websites+</a:t>
            </a:r>
          </a:p>
        </p:txBody>
      </p:sp>
    </p:spTree>
    <p:extLst>
      <p:ext uri="{BB962C8B-B14F-4D97-AF65-F5344CB8AC3E}">
        <p14:creationId xmlns:p14="http://schemas.microsoft.com/office/powerpoint/2010/main" val="2664939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67BA-6306-5A4A-A3E6-A791822A49C5}"/>
              </a:ext>
            </a:extLst>
          </p:cNvPr>
          <p:cNvSpPr>
            <a:spLocks noGrp="1"/>
          </p:cNvSpPr>
          <p:nvPr>
            <p:ph type="title"/>
          </p:nvPr>
        </p:nvSpPr>
        <p:spPr>
          <a:xfrm>
            <a:off x="244080" y="64182"/>
            <a:ext cx="8386448" cy="629840"/>
          </a:xfrm>
        </p:spPr>
        <p:txBody>
          <a:bodyPr>
            <a:normAutofit/>
          </a:bodyPr>
          <a:lstStyle/>
          <a:p>
            <a:r>
              <a:rPr lang="en-US" sz="2800" dirty="0"/>
              <a:t>What Comes Next</a:t>
            </a:r>
          </a:p>
        </p:txBody>
      </p:sp>
      <p:sp>
        <p:nvSpPr>
          <p:cNvPr id="3" name="TextBox 2">
            <a:extLst>
              <a:ext uri="{FF2B5EF4-FFF2-40B4-BE49-F238E27FC236}">
                <a16:creationId xmlns:a16="http://schemas.microsoft.com/office/drawing/2014/main" id="{8F08EADC-5144-E747-AB64-C44BA66A0374}"/>
              </a:ext>
            </a:extLst>
          </p:cNvPr>
          <p:cNvSpPr txBox="1"/>
          <p:nvPr/>
        </p:nvSpPr>
        <p:spPr>
          <a:xfrm>
            <a:off x="343959" y="704650"/>
            <a:ext cx="4420925" cy="3293209"/>
          </a:xfrm>
          <a:prstGeom prst="rect">
            <a:avLst/>
          </a:prstGeom>
          <a:noFill/>
        </p:spPr>
        <p:txBody>
          <a:bodyPr wrap="square" rtlCol="0">
            <a:spAutoFit/>
          </a:bodyPr>
          <a:lstStyle/>
          <a:p>
            <a:pPr marL="171450" indent="-171450">
              <a:buFont typeface="Wingdings" pitchFamily="2" charset="2"/>
              <a:buChar char="§"/>
            </a:pPr>
            <a:r>
              <a:rPr lang="en-US" sz="1150" dirty="0"/>
              <a:t>Automated search term type ahead suggestions – e.g., UCLA, UNC, NYU with type ahead suggestion</a:t>
            </a:r>
          </a:p>
          <a:p>
            <a:pPr marL="171450" indent="-171450">
              <a:buFont typeface="Wingdings" pitchFamily="2" charset="2"/>
              <a:buChar char="§"/>
            </a:pPr>
            <a:endParaRPr lang="en-US" sz="1150" dirty="0"/>
          </a:p>
          <a:p>
            <a:pPr marL="171450" indent="-171450">
              <a:buFont typeface="Wingdings" pitchFamily="2" charset="2"/>
              <a:buChar char="§"/>
            </a:pPr>
            <a:r>
              <a:rPr lang="en-US" sz="1150" dirty="0"/>
              <a:t>Stakeholder team is GIDS (GI Data Service) – Luke </a:t>
            </a:r>
            <a:r>
              <a:rPr lang="en-US" sz="1150" dirty="0" err="1"/>
              <a:t>Tichner</a:t>
            </a:r>
            <a:r>
              <a:rPr lang="en-US" sz="1150" dirty="0"/>
              <a:t>; Brian Grubbs is tech manager of DB,  Joseph Welton/Janice Fisher are the program people who own the data/information</a:t>
            </a:r>
          </a:p>
          <a:p>
            <a:pPr marL="171450" indent="-171450">
              <a:buFont typeface="Wingdings" pitchFamily="2" charset="2"/>
              <a:buChar char="§"/>
            </a:pPr>
            <a:endParaRPr lang="en-US" sz="1150" dirty="0"/>
          </a:p>
          <a:p>
            <a:pPr marL="171450" indent="-171450">
              <a:buFont typeface="Wingdings" pitchFamily="2" charset="2"/>
              <a:buChar char="§"/>
            </a:pPr>
            <a:r>
              <a:rPr lang="en-US" sz="1150" dirty="0"/>
              <a:t>Long range vision: This info should be part of GI Comparison Tool (GIBCT), </a:t>
            </a:r>
          </a:p>
          <a:p>
            <a:pPr marL="171450" indent="-171450">
              <a:buFont typeface="Wingdings" pitchFamily="2" charset="2"/>
              <a:buChar char="§"/>
            </a:pPr>
            <a:endParaRPr lang="en-US" sz="1150" dirty="0"/>
          </a:p>
          <a:p>
            <a:pPr marL="171450" indent="-171450">
              <a:buFont typeface="Wingdings" pitchFamily="2" charset="2"/>
              <a:buChar char="§"/>
            </a:pPr>
            <a:r>
              <a:rPr lang="en-US" sz="1150" dirty="0"/>
              <a:t>One more thing we need to know (</a:t>
            </a:r>
            <a:r>
              <a:rPr lang="en-US" sz="1150"/>
              <a:t>Jen follow up)</a:t>
            </a:r>
            <a:br>
              <a:rPr lang="en-US" sz="1150" dirty="0"/>
            </a:br>
            <a:endParaRPr lang="en-US" sz="1150" dirty="0"/>
          </a:p>
          <a:p>
            <a:endParaRPr lang="en-US" sz="1150" dirty="0"/>
          </a:p>
          <a:p>
            <a:pPr marL="171450" indent="-171450">
              <a:buFont typeface="Wingdings" pitchFamily="2" charset="2"/>
              <a:buChar char="§"/>
            </a:pPr>
            <a:endParaRPr lang="en-US" sz="1150" dirty="0"/>
          </a:p>
          <a:p>
            <a:endParaRPr lang="en-US" sz="1000" dirty="0">
              <a:solidFill>
                <a:srgbClr val="000000"/>
              </a:solidFill>
            </a:endParaRPr>
          </a:p>
          <a:p>
            <a:pPr marL="171450" indent="-171450">
              <a:buFontTx/>
              <a:buChar char="-"/>
            </a:pPr>
            <a:endParaRPr lang="en-US" sz="1000" dirty="0">
              <a:solidFill>
                <a:srgbClr val="000000"/>
              </a:solidFill>
            </a:endParaRPr>
          </a:p>
          <a:p>
            <a:pPr marL="285750" indent="-285750">
              <a:buFontTx/>
              <a:buChar char="-"/>
            </a:pPr>
            <a:endParaRPr lang="en-US" dirty="0"/>
          </a:p>
          <a:p>
            <a:pPr marL="285750" indent="-285750">
              <a:buFontTx/>
              <a:buChar char="-"/>
            </a:pPr>
            <a:endParaRPr lang="en-US" dirty="0"/>
          </a:p>
        </p:txBody>
      </p:sp>
      <p:pic>
        <p:nvPicPr>
          <p:cNvPr id="9" name="Picture 8">
            <a:extLst>
              <a:ext uri="{FF2B5EF4-FFF2-40B4-BE49-F238E27FC236}">
                <a16:creationId xmlns:a16="http://schemas.microsoft.com/office/drawing/2014/main" id="{62759887-074A-6E4F-BA31-62D23B43D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398" y="238653"/>
            <a:ext cx="4332972" cy="4477405"/>
          </a:xfrm>
          <a:prstGeom prst="rect">
            <a:avLst/>
          </a:prstGeom>
        </p:spPr>
      </p:pic>
      <p:pic>
        <p:nvPicPr>
          <p:cNvPr id="7" name="Picture 6">
            <a:extLst>
              <a:ext uri="{FF2B5EF4-FFF2-40B4-BE49-F238E27FC236}">
                <a16:creationId xmlns:a16="http://schemas.microsoft.com/office/drawing/2014/main" id="{854A0A87-A4A8-8545-91CF-58709072389C}"/>
              </a:ext>
            </a:extLst>
          </p:cNvPr>
          <p:cNvPicPr>
            <a:picLocks noChangeAspect="1"/>
          </p:cNvPicPr>
          <p:nvPr/>
        </p:nvPicPr>
        <p:blipFill rotWithShape="1">
          <a:blip r:embed="rId4">
            <a:extLst>
              <a:ext uri="{28A0092B-C50C-407E-A947-70E740481C1C}">
                <a14:useLocalDpi xmlns:a14="http://schemas.microsoft.com/office/drawing/2010/main" val="0"/>
              </a:ext>
            </a:extLst>
          </a:blip>
          <a:srcRect l="25293" t="58066"/>
          <a:stretch/>
        </p:blipFill>
        <p:spPr>
          <a:xfrm>
            <a:off x="7547530" y="2810577"/>
            <a:ext cx="1553009" cy="650469"/>
          </a:xfrm>
          <a:prstGeom prst="rect">
            <a:avLst/>
          </a:prstGeom>
        </p:spPr>
      </p:pic>
      <p:sp>
        <p:nvSpPr>
          <p:cNvPr id="10" name="Rectangle 9">
            <a:extLst>
              <a:ext uri="{FF2B5EF4-FFF2-40B4-BE49-F238E27FC236}">
                <a16:creationId xmlns:a16="http://schemas.microsoft.com/office/drawing/2014/main" id="{D2873928-9F64-C947-AA30-524847C4FD54}"/>
              </a:ext>
            </a:extLst>
          </p:cNvPr>
          <p:cNvSpPr/>
          <p:nvPr/>
        </p:nvSpPr>
        <p:spPr>
          <a:xfrm>
            <a:off x="4572000" y="4726686"/>
            <a:ext cx="4572000" cy="369332"/>
          </a:xfrm>
          <a:prstGeom prst="rect">
            <a:avLst/>
          </a:prstGeom>
        </p:spPr>
        <p:txBody>
          <a:bodyPr>
            <a:spAutoFit/>
          </a:bodyPr>
          <a:lstStyle/>
          <a:p>
            <a:r>
              <a:rPr lang="en-US" sz="900" dirty="0"/>
              <a:t>https://</a:t>
            </a:r>
            <a:r>
              <a:rPr lang="en-US" sz="900" dirty="0" err="1"/>
              <a:t>github.com</a:t>
            </a:r>
            <a:r>
              <a:rPr lang="en-US" sz="900" dirty="0"/>
              <a:t>/department-of-veterans-affairs/</a:t>
            </a:r>
            <a:r>
              <a:rPr lang="en-US" sz="900" dirty="0" err="1"/>
              <a:t>va.gov</a:t>
            </a:r>
            <a:r>
              <a:rPr lang="en-US" sz="900" dirty="0"/>
              <a:t>-team/</a:t>
            </a:r>
            <a:r>
              <a:rPr lang="en-US" sz="900" dirty="0" err="1"/>
              <a:t>issues?q</a:t>
            </a:r>
            <a:r>
              <a:rPr lang="en-US" sz="900" dirty="0"/>
              <a:t>=is%3Aissue+is%3Aopen+Yellow+Ribbon+label%3Avsa-public-websites+</a:t>
            </a:r>
          </a:p>
        </p:txBody>
      </p:sp>
    </p:spTree>
    <p:extLst>
      <p:ext uri="{BB962C8B-B14F-4D97-AF65-F5344CB8AC3E}">
        <p14:creationId xmlns:p14="http://schemas.microsoft.com/office/powerpoint/2010/main" val="2279045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6816DE-E82B-2D4D-83C0-561F44D66CE9}"/>
              </a:ext>
            </a:extLst>
          </p:cNvPr>
          <p:cNvSpPr/>
          <p:nvPr/>
        </p:nvSpPr>
        <p:spPr>
          <a:xfrm>
            <a:off x="446314" y="694022"/>
            <a:ext cx="7732067" cy="3416320"/>
          </a:xfrm>
          <a:prstGeom prst="rect">
            <a:avLst/>
          </a:prstGeom>
        </p:spPr>
        <p:txBody>
          <a:bodyPr wrap="square">
            <a:spAutoFit/>
          </a:bodyPr>
          <a:lstStyle/>
          <a:p>
            <a:endParaRPr lang="en-US" dirty="0"/>
          </a:p>
          <a:p>
            <a:r>
              <a:rPr lang="en-US" dirty="0"/>
              <a:t>Documentation Library</a:t>
            </a:r>
          </a:p>
          <a:p>
            <a:pPr marL="285750" indent="-285750">
              <a:buFont typeface="Arial" panose="020B0604020202020204" pitchFamily="34" charset="0"/>
              <a:buChar char="•"/>
            </a:pPr>
            <a:r>
              <a:rPr lang="en-US" dirty="0">
                <a:hlinkClick r:id="rId2"/>
              </a:rPr>
              <a:t>https://github.com/department-of-veterans-affairs/va.gov-team/tree/master/products/public-websites/yellow-ribbon-mvp</a:t>
            </a:r>
            <a:endParaRPr lang="en-US" dirty="0"/>
          </a:p>
          <a:p>
            <a:pPr marL="285750" indent="-285750">
              <a:buFont typeface="Arial" panose="020B0604020202020204" pitchFamily="34" charset="0"/>
              <a:buChar char="•"/>
            </a:pPr>
            <a:endParaRPr lang="en-US" dirty="0"/>
          </a:p>
          <a:p>
            <a:r>
              <a:rPr lang="en-US" dirty="0"/>
              <a:t>Product Outline</a:t>
            </a:r>
          </a:p>
          <a:p>
            <a:pPr marL="285750" indent="-285750">
              <a:buFont typeface="Arial" panose="020B0604020202020204" pitchFamily="34" charset="0"/>
              <a:buChar char="•"/>
            </a:pPr>
            <a:r>
              <a:rPr lang="en-US" dirty="0">
                <a:latin typeface="Slack-Lato"/>
                <a:hlinkClick r:id="rId3"/>
              </a:rPr>
              <a:t>https://github.com/department-of-veterans-affairs/va.gov-team/blob/master/products/public-websites/yellow-ribbon-mvp/yellow-ribbon-mvp-product-brief.md</a:t>
            </a:r>
            <a:endParaRPr lang="en-US" dirty="0">
              <a:latin typeface="Slack-Lato"/>
            </a:endParaRPr>
          </a:p>
          <a:p>
            <a:pPr marL="285750" indent="-285750">
              <a:buFont typeface="Arial" panose="020B0604020202020204" pitchFamily="34" charset="0"/>
              <a:buChar char="•"/>
            </a:pPr>
            <a:endParaRPr lang="en-US" dirty="0">
              <a:latin typeface="Slack-Lato"/>
            </a:endParaRPr>
          </a:p>
          <a:p>
            <a:r>
              <a:rPr lang="en-US" dirty="0">
                <a:latin typeface="Slack-Lato"/>
              </a:rPr>
              <a:t>User Research</a:t>
            </a:r>
          </a:p>
          <a:p>
            <a:pPr marL="285750" indent="-285750">
              <a:buFont typeface="Arial" panose="020B0604020202020204" pitchFamily="34" charset="0"/>
              <a:buChar char="•"/>
            </a:pPr>
            <a:r>
              <a:rPr lang="en-US" dirty="0">
                <a:latin typeface="Slack-Lato"/>
                <a:hlinkClick r:id="rId4"/>
              </a:rPr>
              <a:t>https://github.com/department-of-veterans-affairs/va.gov-team/tree/master/products/public-websites/yellow-ribbon-mvp/research</a:t>
            </a:r>
            <a:endParaRPr lang="en-US" dirty="0">
              <a:latin typeface="Slack-Lato"/>
            </a:endParaRPr>
          </a:p>
          <a:p>
            <a:pPr marL="285750" indent="-285750">
              <a:buFont typeface="Arial" panose="020B0604020202020204" pitchFamily="34" charset="0"/>
              <a:buChar char="•"/>
            </a:pPr>
            <a:r>
              <a:rPr lang="en-US" dirty="0">
                <a:latin typeface="Slack-Lato"/>
              </a:rPr>
              <a:t>Research Findings: https://</a:t>
            </a:r>
            <a:r>
              <a:rPr lang="en-US" dirty="0" err="1">
                <a:latin typeface="Slack-Lato"/>
              </a:rPr>
              <a:t>github.com</a:t>
            </a:r>
            <a:r>
              <a:rPr lang="en-US" dirty="0">
                <a:latin typeface="Slack-Lato"/>
              </a:rPr>
              <a:t>/department-of-veterans-affairs/</a:t>
            </a:r>
            <a:r>
              <a:rPr lang="en-US" dirty="0" err="1">
                <a:latin typeface="Slack-Lato"/>
              </a:rPr>
              <a:t>va.gov</a:t>
            </a:r>
            <a:r>
              <a:rPr lang="en-US" dirty="0">
                <a:latin typeface="Slack-Lato"/>
              </a:rPr>
              <a:t>-team/blob/master/products/public-websites/yellow-ribbon-</a:t>
            </a:r>
            <a:r>
              <a:rPr lang="en-US" dirty="0" err="1">
                <a:latin typeface="Slack-Lato"/>
              </a:rPr>
              <a:t>mvp</a:t>
            </a:r>
            <a:r>
              <a:rPr lang="en-US" dirty="0">
                <a:latin typeface="Slack-Lato"/>
              </a:rPr>
              <a:t>/research/research-</a:t>
            </a:r>
            <a:r>
              <a:rPr lang="en-US" dirty="0" err="1">
                <a:latin typeface="Slack-Lato"/>
              </a:rPr>
              <a:t>findings.md</a:t>
            </a:r>
            <a:endParaRPr lang="en-US" dirty="0">
              <a:latin typeface="Slack-Lato"/>
            </a:endParaRPr>
          </a:p>
          <a:p>
            <a:endParaRPr lang="en-US" dirty="0">
              <a:solidFill>
                <a:srgbClr val="D1D2D3"/>
              </a:solidFill>
              <a:latin typeface="Slack-Lato"/>
            </a:endParaRPr>
          </a:p>
          <a:p>
            <a:endParaRPr lang="en-US" dirty="0"/>
          </a:p>
        </p:txBody>
      </p:sp>
      <p:sp>
        <p:nvSpPr>
          <p:cNvPr id="13" name="Title 1">
            <a:extLst>
              <a:ext uri="{FF2B5EF4-FFF2-40B4-BE49-F238E27FC236}">
                <a16:creationId xmlns:a16="http://schemas.microsoft.com/office/drawing/2014/main" id="{AEF621D2-2E8A-1D48-ABB3-0F0349E96849}"/>
              </a:ext>
            </a:extLst>
          </p:cNvPr>
          <p:cNvSpPr txBox="1">
            <a:spLocks/>
          </p:cNvSpPr>
          <p:nvPr/>
        </p:nvSpPr>
        <p:spPr>
          <a:xfrm>
            <a:off x="244080" y="64182"/>
            <a:ext cx="8386448" cy="629840"/>
          </a:xfrm>
          <a:prstGeom prst="rect">
            <a:avLst/>
          </a:prstGeom>
        </p:spPr>
        <p:txBody>
          <a:bodyPr vert="horz" lIns="91440" tIns="45720" rIns="91440" bIns="45720" rtlCol="0" anchor="t">
            <a:normAutofit/>
          </a:bodyPr>
          <a:lstStyle>
            <a:lvl1pPr algn="l" defTabSz="685800" rtl="0" eaLnBrk="1" latinLnBrk="0" hangingPunct="1">
              <a:lnSpc>
                <a:spcPct val="100000"/>
              </a:lnSpc>
              <a:spcBef>
                <a:spcPct val="0"/>
              </a:spcBef>
              <a:buNone/>
              <a:defRPr sz="2800" b="1" i="0" kern="1200">
                <a:solidFill>
                  <a:schemeClr val="accent1"/>
                </a:solidFill>
                <a:latin typeface="Source Sans Pro" panose="020B0503030403020204" pitchFamily="34" charset="0"/>
                <a:ea typeface="+mj-ea"/>
                <a:cs typeface="+mj-cs"/>
              </a:defRPr>
            </a:lvl1pPr>
          </a:lstStyle>
          <a:p>
            <a:r>
              <a:rPr lang="en-US" dirty="0"/>
              <a:t>Product References</a:t>
            </a:r>
          </a:p>
        </p:txBody>
      </p:sp>
    </p:spTree>
    <p:extLst>
      <p:ext uri="{BB962C8B-B14F-4D97-AF65-F5344CB8AC3E}">
        <p14:creationId xmlns:p14="http://schemas.microsoft.com/office/powerpoint/2010/main" val="3861671420"/>
      </p:ext>
    </p:extLst>
  </p:cSld>
  <p:clrMapOvr>
    <a:masterClrMapping/>
  </p:clrMapOvr>
</p:sld>
</file>

<file path=ppt/theme/theme1.xml><?xml version="1.0" encoding="utf-8"?>
<a:theme xmlns:a="http://schemas.openxmlformats.org/drawingml/2006/main" name="DSVA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SVA Demoday Template_Blank" id="{F0F24AE3-1B16-2540-B1F6-D59E5F9AA21E}" vid="{FDC029D4-473A-F04E-B427-3726325B660B}"/>
    </a:ext>
  </a:extLst>
</a:theme>
</file>

<file path=ppt/theme/theme2.xml><?xml version="1.0" encoding="utf-8"?>
<a:theme xmlns:a="http://schemas.openxmlformats.org/drawingml/2006/main" name="1_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own Bag Template new" id="{00D39547-BFEB-FC4F-ACD6-7F648320910A}" vid="{E45AE7B7-5F5A-3244-8129-DCB53905CF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DSVA Template</Template>
  <TotalTime>21343</TotalTime>
  <Words>1072</Words>
  <Application>Microsoft Macintosh PowerPoint</Application>
  <PresentationFormat>On-screen Show (16:9)</PresentationFormat>
  <Paragraphs>105</Paragraphs>
  <Slides>8</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-apple-system</vt:lpstr>
      <vt:lpstr>Arial</vt:lpstr>
      <vt:lpstr>Calibri</vt:lpstr>
      <vt:lpstr>Slack-Lato</vt:lpstr>
      <vt:lpstr>Source Sans Pro</vt:lpstr>
      <vt:lpstr>Source Sans Pro Regular</vt:lpstr>
      <vt:lpstr>Wingdings</vt:lpstr>
      <vt:lpstr>DSVA Template</vt:lpstr>
      <vt:lpstr>1_Brown Bag Template</vt:lpstr>
      <vt:lpstr>PowerPoint Presentation</vt:lpstr>
      <vt:lpstr>What is the Problem to be Solved?</vt:lpstr>
      <vt:lpstr>Solution: A modernized Find a Yellow Ribbon Program Tool</vt:lpstr>
      <vt:lpstr>Data Flow Diagram</vt:lpstr>
      <vt:lpstr>What We’ve Learned (so far)</vt:lpstr>
      <vt:lpstr>What Comes Next</vt:lpstr>
      <vt:lpstr>What Comes Next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Modernization Council</dc:title>
  <dc:creator>Clare Martorana</dc:creator>
  <cp:lastModifiedBy>John Hashimoto</cp:lastModifiedBy>
  <cp:revision>1102</cp:revision>
  <cp:lastPrinted>2020-11-04T21:34:30Z</cp:lastPrinted>
  <dcterms:created xsi:type="dcterms:W3CDTF">2018-05-15T00:48:14Z</dcterms:created>
  <dcterms:modified xsi:type="dcterms:W3CDTF">2020-11-10T19:03:33Z</dcterms:modified>
</cp:coreProperties>
</file>